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9" r:id="rId2"/>
    <p:sldId id="261" r:id="rId3"/>
    <p:sldId id="262" r:id="rId4"/>
    <p:sldId id="263" r:id="rId5"/>
  </p:sldIdLst>
  <p:sldSz cx="9144000" cy="5143500" type="screen16x9"/>
  <p:notesSz cx="6858000" cy="9144000"/>
  <p:defaultTextStyle>
    <a:defPPr>
      <a:defRPr lang="en-US"/>
    </a:defPPr>
    <a:lvl1pPr marL="0" algn="l" defTabSz="81635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8177" algn="l" defTabSz="81635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6356" algn="l" defTabSz="81635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24533" algn="l" defTabSz="81635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32711" algn="l" defTabSz="81635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40889" algn="l" defTabSz="81635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49066" algn="l" defTabSz="81635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57244" algn="l" defTabSz="81635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65422" algn="l" defTabSz="81635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2236"/>
    <a:srgbClr val="204066"/>
    <a:srgbClr val="1C3758"/>
    <a:srgbClr val="335E91"/>
    <a:srgbClr val="1A324E"/>
    <a:srgbClr val="214065"/>
    <a:srgbClr val="2D598F"/>
    <a:srgbClr val="7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680" y="-6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3012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B9B661-4D3A-4F91-993F-663AD8743445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E83F46-70BC-4624-AD3A-6E546CCFA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479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1635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8177" algn="l" defTabSz="81635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16356" algn="l" defTabSz="81635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24533" algn="l" defTabSz="81635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32711" algn="l" defTabSz="81635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40889" algn="l" defTabSz="81635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49066" algn="l" defTabSz="81635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57244" algn="l" defTabSz="81635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65422" algn="l" defTabSz="81635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7249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1200150"/>
          </a:xfrm>
          <a:prstGeom prst="rect">
            <a:avLst/>
          </a:prstGeom>
          <a:gradFill flip="none" rotWithShape="1">
            <a:gsLst>
              <a:gs pos="0">
                <a:srgbClr val="1A324E"/>
              </a:gs>
              <a:gs pos="50000">
                <a:srgbClr val="335E91"/>
              </a:gs>
              <a:gs pos="100000">
                <a:srgbClr val="20406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36" tIns="40818" rIns="81636" bIns="40818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81636" tIns="40818" rIns="81636" bIns="40818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1"/>
            <a:ext cx="8229600" cy="3223022"/>
          </a:xfrm>
          <a:prstGeom prst="rect">
            <a:avLst/>
          </a:prstGeom>
        </p:spPr>
        <p:txBody>
          <a:bodyPr vert="horz" lIns="81636" tIns="40818" rIns="81636" bIns="40818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4705350"/>
            <a:ext cx="2183642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280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iming>
    <p:tnLst>
      <p:par>
        <p:cTn id="1" dur="indefinite" restart="never" nodeType="tmRoot"/>
      </p:par>
    </p:tnLst>
  </p:timing>
  <p:txStyles>
    <p:titleStyle>
      <a:lvl1pPr algn="ctr" defTabSz="816356" rtl="0" eaLnBrk="1" latinLnBrk="0" hangingPunct="1">
        <a:spcBef>
          <a:spcPct val="0"/>
        </a:spcBef>
        <a:buNone/>
        <a:defRPr sz="4000" kern="1200">
          <a:solidFill>
            <a:schemeClr val="bg1"/>
          </a:solidFill>
          <a:latin typeface="Georgia" pitchFamily="18" charset="0"/>
          <a:ea typeface="+mj-ea"/>
          <a:cs typeface="+mj-cs"/>
        </a:defRPr>
      </a:lvl1pPr>
    </p:titleStyle>
    <p:bodyStyle>
      <a:lvl1pPr marL="306133" indent="-306133" algn="l" defTabSz="816356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63289" indent="-255111" algn="l" defTabSz="816356" rtl="0" eaLnBrk="1" latinLnBrk="0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20444" indent="-204089" algn="l" defTabSz="816356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28622" indent="-204089" algn="l" defTabSz="816356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836800" indent="-204089" algn="l" defTabSz="816356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244977" indent="-204089" algn="l" defTabSz="81635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3155" indent="-204089" algn="l" defTabSz="81635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333" indent="-204089" algn="l" defTabSz="81635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510" indent="-204089" algn="l" defTabSz="81635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635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77" algn="l" defTabSz="81635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356" algn="l" defTabSz="81635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533" algn="l" defTabSz="81635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711" algn="l" defTabSz="81635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889" algn="l" defTabSz="81635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9066" algn="l" defTabSz="81635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244" algn="l" defTabSz="81635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422" algn="l" defTabSz="81635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eye.hms.harvard.edu/disclosure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effectLst/>
              </a:rPr>
              <a:t>Disclosure Guidelines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In </a:t>
            </a:r>
            <a:r>
              <a:rPr lang="en-US" sz="2000" dirty="0"/>
              <a:t>presentations (whether within or outside of HMS and affiliated institutions), it is good practice to orally state all relevant commercial relationships and display them on a slide at the beginning of the presentation.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See </a:t>
            </a:r>
            <a:r>
              <a:rPr lang="en-US" sz="2000" u="sng" dirty="0">
                <a:hlinkClick r:id="rId2"/>
              </a:rPr>
              <a:t>eye.hms.harvard.edu/disclosures</a:t>
            </a:r>
            <a:r>
              <a:rPr lang="en-US" sz="2000" dirty="0"/>
              <a:t> for further details.</a:t>
            </a:r>
          </a:p>
        </p:txBody>
      </p:sp>
    </p:spTree>
    <p:extLst>
      <p:ext uri="{BB962C8B-B14F-4D97-AF65-F5344CB8AC3E}">
        <p14:creationId xmlns:p14="http://schemas.microsoft.com/office/powerpoint/2010/main" val="176419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effectLst/>
              </a:rPr>
              <a:t>Disclosure Example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Dr</a:t>
            </a:r>
            <a:r>
              <a:rPr lang="en-US" sz="2000" dirty="0"/>
              <a:t>. Dyson is a shareholder in </a:t>
            </a:r>
            <a:r>
              <a:rPr lang="en-US" sz="2000" dirty="0" err="1"/>
              <a:t>Cyberdyne</a:t>
            </a:r>
            <a:r>
              <a:rPr lang="en-US" sz="2000" dirty="0"/>
              <a:t> Systems Corp. and a named inventor on licensed patents concerning cybernetic prostheses. As such, he is a recipient of dividends and royalties through </a:t>
            </a:r>
            <a:r>
              <a:rPr lang="en-US" sz="2000" dirty="0" err="1"/>
              <a:t>Cyberdyne</a:t>
            </a:r>
            <a:r>
              <a:rPr lang="en-US" sz="2000" dirty="0"/>
              <a:t>.</a:t>
            </a:r>
          </a:p>
          <a:p>
            <a:r>
              <a:rPr lang="en-US" sz="2000" dirty="0" smtClean="0"/>
              <a:t>Dr</a:t>
            </a:r>
            <a:r>
              <a:rPr lang="en-US" sz="2000" dirty="0"/>
              <a:t>. Dyson receives research funding from Acme Company.</a:t>
            </a:r>
          </a:p>
          <a:p>
            <a:r>
              <a:rPr lang="en-US" sz="2000" dirty="0" smtClean="0"/>
              <a:t>Dr</a:t>
            </a:r>
            <a:r>
              <a:rPr lang="en-US" sz="2000" dirty="0"/>
              <a:t>. Dyson provides consulting for Stark Industries, Tyrell Corp, and Wayne Enterprises, and is a non-remunerated board member of </a:t>
            </a:r>
            <a:r>
              <a:rPr lang="en-US" sz="2000" dirty="0" err="1"/>
              <a:t>Globex</a:t>
            </a:r>
            <a:r>
              <a:rPr lang="en-US" sz="2000" dirty="0"/>
              <a:t>, </a:t>
            </a:r>
            <a:r>
              <a:rPr lang="en-US" sz="2000" dirty="0" err="1"/>
              <a:t>Oscorp</a:t>
            </a:r>
            <a:r>
              <a:rPr lang="en-US" sz="2000" dirty="0"/>
              <a:t>, and </a:t>
            </a:r>
            <a:r>
              <a:rPr lang="en-US" sz="2000" dirty="0" err="1"/>
              <a:t>Virtucon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8518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effectLst/>
              </a:rPr>
              <a:t>Disclosure Example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/>
              <a:t>Cyberdyne</a:t>
            </a:r>
            <a:r>
              <a:rPr lang="en-US" sz="2000" dirty="0"/>
              <a:t> Systems Corp. (shareholder, intellectual property, and related dividends and royalties)</a:t>
            </a:r>
          </a:p>
          <a:p>
            <a:r>
              <a:rPr lang="en-US" sz="2000" dirty="0" smtClean="0"/>
              <a:t>Acme </a:t>
            </a:r>
            <a:r>
              <a:rPr lang="en-US" sz="2000" dirty="0"/>
              <a:t>Company (research funding)</a:t>
            </a:r>
          </a:p>
          <a:p>
            <a:r>
              <a:rPr lang="en-US" sz="2000" dirty="0" smtClean="0"/>
              <a:t>Stark </a:t>
            </a:r>
            <a:r>
              <a:rPr lang="en-US" sz="2000" dirty="0"/>
              <a:t>Industries, Tyrell Corp, Wayne Enterprises (consultant)</a:t>
            </a:r>
          </a:p>
          <a:p>
            <a:r>
              <a:rPr lang="en-US" sz="2000" dirty="0" err="1" smtClean="0"/>
              <a:t>Globex</a:t>
            </a:r>
            <a:r>
              <a:rPr lang="en-US" sz="2000" dirty="0"/>
              <a:t>, </a:t>
            </a:r>
            <a:r>
              <a:rPr lang="en-US" sz="2000" dirty="0" err="1"/>
              <a:t>Oscorp</a:t>
            </a:r>
            <a:r>
              <a:rPr lang="en-US" sz="2000" dirty="0"/>
              <a:t>, </a:t>
            </a:r>
            <a:r>
              <a:rPr lang="en-US" sz="2000" dirty="0" err="1"/>
              <a:t>Virtucon</a:t>
            </a:r>
            <a:r>
              <a:rPr lang="en-US" sz="2000" dirty="0"/>
              <a:t> (non-remunerative board member)</a:t>
            </a:r>
          </a:p>
        </p:txBody>
      </p:sp>
    </p:spTree>
    <p:extLst>
      <p:ext uri="{BB962C8B-B14F-4D97-AF65-F5344CB8AC3E}">
        <p14:creationId xmlns:p14="http://schemas.microsoft.com/office/powerpoint/2010/main" val="411749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effectLst/>
              </a:rPr>
              <a:t>Disclosure Example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No commercial relationships relevant to the subject matter of the presentation</a:t>
            </a:r>
          </a:p>
        </p:txBody>
      </p:sp>
    </p:spTree>
    <p:extLst>
      <p:ext uri="{BB962C8B-B14F-4D97-AF65-F5344CB8AC3E}">
        <p14:creationId xmlns:p14="http://schemas.microsoft.com/office/powerpoint/2010/main" val="308811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MS-Only-PowerPoint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HMS-Only-PowerPoint-Template</Template>
  <TotalTime>108</TotalTime>
  <Words>178</Words>
  <Application>Microsoft Office PowerPoint</Application>
  <PresentationFormat>On-screen Show (16:9)</PresentationFormat>
  <Paragraphs>13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HMS-Only-PowerPoint-Template</vt:lpstr>
      <vt:lpstr>Disclosure Guidelines</vt:lpstr>
      <vt:lpstr>Disclosure Example 1</vt:lpstr>
      <vt:lpstr>Disclosure Example 2</vt:lpstr>
      <vt:lpstr>Disclosure Example 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Durkee, Beth</dc:creator>
  <cp:lastModifiedBy>Durkee, Beth</cp:lastModifiedBy>
  <cp:revision>32</cp:revision>
  <dcterms:created xsi:type="dcterms:W3CDTF">2015-07-15T13:49:49Z</dcterms:created>
  <dcterms:modified xsi:type="dcterms:W3CDTF">2016-03-29T21:14:02Z</dcterms:modified>
</cp:coreProperties>
</file>