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7" r:id="rId2"/>
    <p:sldId id="258" r:id="rId3"/>
    <p:sldId id="259" r:id="rId4"/>
  </p:sldIdLst>
  <p:sldSz cx="51206400" cy="36576000"/>
  <p:notesSz cx="6946900" cy="9220200"/>
  <p:defaultTextStyle>
    <a:defPPr>
      <a:defRPr lang="en-US"/>
    </a:defPPr>
    <a:lvl1pPr marL="0" algn="l" defTabSz="5015663" rtl="0" eaLnBrk="1" latinLnBrk="0" hangingPunct="1">
      <a:defRPr sz="9900" kern="1200">
        <a:solidFill>
          <a:schemeClr val="tx1"/>
        </a:solidFill>
        <a:latin typeface="+mn-lt"/>
        <a:ea typeface="+mn-ea"/>
        <a:cs typeface="+mn-cs"/>
      </a:defRPr>
    </a:lvl1pPr>
    <a:lvl2pPr marL="2507831" algn="l" defTabSz="5015663" rtl="0" eaLnBrk="1" latinLnBrk="0" hangingPunct="1">
      <a:defRPr sz="9900" kern="1200">
        <a:solidFill>
          <a:schemeClr val="tx1"/>
        </a:solidFill>
        <a:latin typeface="+mn-lt"/>
        <a:ea typeface="+mn-ea"/>
        <a:cs typeface="+mn-cs"/>
      </a:defRPr>
    </a:lvl2pPr>
    <a:lvl3pPr marL="5015663" algn="l" defTabSz="5015663" rtl="0" eaLnBrk="1" latinLnBrk="0" hangingPunct="1">
      <a:defRPr sz="9900" kern="1200">
        <a:solidFill>
          <a:schemeClr val="tx1"/>
        </a:solidFill>
        <a:latin typeface="+mn-lt"/>
        <a:ea typeface="+mn-ea"/>
        <a:cs typeface="+mn-cs"/>
      </a:defRPr>
    </a:lvl3pPr>
    <a:lvl4pPr marL="7523494" algn="l" defTabSz="5015663" rtl="0" eaLnBrk="1" latinLnBrk="0" hangingPunct="1">
      <a:defRPr sz="9900" kern="1200">
        <a:solidFill>
          <a:schemeClr val="tx1"/>
        </a:solidFill>
        <a:latin typeface="+mn-lt"/>
        <a:ea typeface="+mn-ea"/>
        <a:cs typeface="+mn-cs"/>
      </a:defRPr>
    </a:lvl4pPr>
    <a:lvl5pPr marL="10031327" algn="l" defTabSz="5015663" rtl="0" eaLnBrk="1" latinLnBrk="0" hangingPunct="1">
      <a:defRPr sz="9900" kern="1200">
        <a:solidFill>
          <a:schemeClr val="tx1"/>
        </a:solidFill>
        <a:latin typeface="+mn-lt"/>
        <a:ea typeface="+mn-ea"/>
        <a:cs typeface="+mn-cs"/>
      </a:defRPr>
    </a:lvl5pPr>
    <a:lvl6pPr marL="12539160" algn="l" defTabSz="5015663" rtl="0" eaLnBrk="1" latinLnBrk="0" hangingPunct="1">
      <a:defRPr sz="9900" kern="1200">
        <a:solidFill>
          <a:schemeClr val="tx1"/>
        </a:solidFill>
        <a:latin typeface="+mn-lt"/>
        <a:ea typeface="+mn-ea"/>
        <a:cs typeface="+mn-cs"/>
      </a:defRPr>
    </a:lvl6pPr>
    <a:lvl7pPr marL="15046990" algn="l" defTabSz="5015663" rtl="0" eaLnBrk="1" latinLnBrk="0" hangingPunct="1">
      <a:defRPr sz="9900" kern="1200">
        <a:solidFill>
          <a:schemeClr val="tx1"/>
        </a:solidFill>
        <a:latin typeface="+mn-lt"/>
        <a:ea typeface="+mn-ea"/>
        <a:cs typeface="+mn-cs"/>
      </a:defRPr>
    </a:lvl7pPr>
    <a:lvl8pPr marL="17554821" algn="l" defTabSz="5015663" rtl="0" eaLnBrk="1" latinLnBrk="0" hangingPunct="1">
      <a:defRPr sz="9900" kern="1200">
        <a:solidFill>
          <a:schemeClr val="tx1"/>
        </a:solidFill>
        <a:latin typeface="+mn-lt"/>
        <a:ea typeface="+mn-ea"/>
        <a:cs typeface="+mn-cs"/>
      </a:defRPr>
    </a:lvl8pPr>
    <a:lvl9pPr marL="20062654" algn="l" defTabSz="5015663"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C24"/>
    <a:srgbClr val="A51C30"/>
    <a:srgbClr val="A5301C"/>
    <a:srgbClr val="003399"/>
    <a:srgbClr val="A4301C"/>
    <a:srgbClr val="CC0000"/>
    <a:srgbClr val="B52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autoAdjust="0"/>
    <p:restoredTop sz="94660" autoAdjust="0"/>
  </p:normalViewPr>
  <p:slideViewPr>
    <p:cSldViewPr snapToGrid="0">
      <p:cViewPr varScale="1">
        <p:scale>
          <a:sx n="21" d="100"/>
          <a:sy n="21" d="100"/>
        </p:scale>
        <p:origin x="-1932" y="-138"/>
      </p:cViewPr>
      <p:guideLst>
        <p:guide orient="horz" pos="5953"/>
        <p:guide pos="161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34"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D3DE1B2F-CB0B-4C57-A8A9-66D86AADBDCE}" type="datetimeFigureOut">
              <a:rPr lang="en-US" smtClean="0"/>
              <a:t>3/10/2017</a:t>
            </a:fld>
            <a:endParaRPr lang="en-US" dirty="0"/>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B0D37078-84B1-4B22-AD6F-1B99056A78EA}" type="slidenum">
              <a:rPr lang="en-US" smtClean="0"/>
              <a:t>‹#›</a:t>
            </a:fld>
            <a:endParaRPr lang="en-US" dirty="0"/>
          </a:p>
        </p:txBody>
      </p:sp>
    </p:spTree>
    <p:extLst>
      <p:ext uri="{BB962C8B-B14F-4D97-AF65-F5344CB8AC3E}">
        <p14:creationId xmlns:p14="http://schemas.microsoft.com/office/powerpoint/2010/main" val="447687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3446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0BDF09-9A1F-426A-AB9F-0A1B69607F8D}"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1E52A-32DE-4774-A398-C0930D1DA5EA}" type="slidenum">
              <a:rPr lang="en-US" smtClean="0"/>
              <a:t>‹#›</a:t>
            </a:fld>
            <a:endParaRPr lang="en-US" dirty="0"/>
          </a:p>
        </p:txBody>
      </p:sp>
    </p:spTree>
    <p:extLst>
      <p:ext uri="{BB962C8B-B14F-4D97-AF65-F5344CB8AC3E}">
        <p14:creationId xmlns:p14="http://schemas.microsoft.com/office/powerpoint/2010/main" val="892730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01567" tIns="250784" rIns="501567" bIns="25078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60320" y="8534404"/>
            <a:ext cx="46085760" cy="24138469"/>
          </a:xfrm>
          <a:prstGeom prst="rect">
            <a:avLst/>
          </a:prstGeom>
        </p:spPr>
        <p:txBody>
          <a:bodyPr vert="horz" lIns="501567" tIns="250784" rIns="501567" bIns="25078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60320" y="33900539"/>
            <a:ext cx="11948160" cy="1947333"/>
          </a:xfrm>
          <a:prstGeom prst="rect">
            <a:avLst/>
          </a:prstGeom>
        </p:spPr>
        <p:txBody>
          <a:bodyPr vert="horz" lIns="501567" tIns="250784" rIns="501567" bIns="250784" rtlCol="0" anchor="ctr"/>
          <a:lstStyle>
            <a:lvl1pPr algn="l">
              <a:defRPr sz="6600">
                <a:solidFill>
                  <a:schemeClr val="tx1">
                    <a:tint val="75000"/>
                  </a:schemeClr>
                </a:solidFill>
              </a:defRPr>
            </a:lvl1pPr>
          </a:lstStyle>
          <a:p>
            <a:fld id="{8D0BDF09-9A1F-426A-AB9F-0A1B69607F8D}" type="datetimeFigureOut">
              <a:rPr lang="en-US" smtClean="0"/>
              <a:t>3/10/2017</a:t>
            </a:fld>
            <a:endParaRPr lang="en-US" dirty="0"/>
          </a:p>
        </p:txBody>
      </p:sp>
      <p:sp>
        <p:nvSpPr>
          <p:cNvPr id="5" name="Footer Placeholder 4"/>
          <p:cNvSpPr>
            <a:spLocks noGrp="1"/>
          </p:cNvSpPr>
          <p:nvPr>
            <p:ph type="ftr" sz="quarter" idx="3"/>
          </p:nvPr>
        </p:nvSpPr>
        <p:spPr>
          <a:xfrm>
            <a:off x="17495520" y="33900539"/>
            <a:ext cx="16215360" cy="1947333"/>
          </a:xfrm>
          <a:prstGeom prst="rect">
            <a:avLst/>
          </a:prstGeom>
        </p:spPr>
        <p:txBody>
          <a:bodyPr vert="horz" lIns="501567" tIns="250784" rIns="501567" bIns="250784" rtlCol="0" anchor="ctr"/>
          <a:lstStyle>
            <a:lvl1pPr algn="ctr">
              <a:defRPr sz="6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3900539"/>
            <a:ext cx="11948160" cy="1947333"/>
          </a:xfrm>
          <a:prstGeom prst="rect">
            <a:avLst/>
          </a:prstGeom>
        </p:spPr>
        <p:txBody>
          <a:bodyPr vert="horz" lIns="501567" tIns="250784" rIns="501567" bIns="250784" rtlCol="0" anchor="ctr"/>
          <a:lstStyle>
            <a:lvl1pPr algn="r">
              <a:defRPr sz="6600">
                <a:solidFill>
                  <a:schemeClr val="tx1">
                    <a:tint val="75000"/>
                  </a:schemeClr>
                </a:solidFill>
              </a:defRPr>
            </a:lvl1pPr>
          </a:lstStyle>
          <a:p>
            <a:fld id="{E861E52A-32DE-4774-A398-C0930D1DA5EA}" type="slidenum">
              <a:rPr lang="en-US" smtClean="0"/>
              <a:t>‹#›</a:t>
            </a:fld>
            <a:endParaRPr lang="en-US" dirty="0"/>
          </a:p>
        </p:txBody>
      </p:sp>
    </p:spTree>
    <p:extLst>
      <p:ext uri="{BB962C8B-B14F-4D97-AF65-F5344CB8AC3E}">
        <p14:creationId xmlns:p14="http://schemas.microsoft.com/office/powerpoint/2010/main" val="3571801480"/>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5015663" rtl="0" eaLnBrk="1" latinLnBrk="0" hangingPunct="1">
        <a:spcBef>
          <a:spcPct val="0"/>
        </a:spcBef>
        <a:buNone/>
        <a:defRPr sz="24100" kern="1200">
          <a:solidFill>
            <a:schemeClr val="tx1"/>
          </a:solidFill>
          <a:latin typeface="Arial" panose="020B0604020202020204" pitchFamily="34" charset="0"/>
          <a:ea typeface="+mj-ea"/>
          <a:cs typeface="Arial" panose="020B0604020202020204" pitchFamily="34" charset="0"/>
        </a:defRPr>
      </a:lvl1pPr>
    </p:titleStyle>
    <p:bodyStyle>
      <a:lvl1pPr marL="1880874" indent="-1880874" algn="l" defTabSz="5015663" rtl="0" eaLnBrk="1" latinLnBrk="0" hangingPunct="1">
        <a:spcBef>
          <a:spcPct val="20000"/>
        </a:spcBef>
        <a:buFont typeface="Arial" pitchFamily="34" charset="0"/>
        <a:buChar char="•"/>
        <a:defRPr sz="17600" kern="1200">
          <a:solidFill>
            <a:schemeClr val="tx1"/>
          </a:solidFill>
          <a:latin typeface="Arial" panose="020B0604020202020204" pitchFamily="34" charset="0"/>
          <a:ea typeface="+mn-ea"/>
          <a:cs typeface="Arial" panose="020B0604020202020204" pitchFamily="34" charset="0"/>
        </a:defRPr>
      </a:lvl1pPr>
      <a:lvl2pPr marL="4075226" indent="-1567395" algn="l" defTabSz="5015663" rtl="0" eaLnBrk="1" latinLnBrk="0" hangingPunct="1">
        <a:spcBef>
          <a:spcPct val="20000"/>
        </a:spcBef>
        <a:buFont typeface="Arial" pitchFamily="34" charset="0"/>
        <a:buChar char="–"/>
        <a:defRPr sz="15400" kern="1200">
          <a:solidFill>
            <a:schemeClr val="tx1"/>
          </a:solidFill>
          <a:latin typeface="Arial" panose="020B0604020202020204" pitchFamily="34" charset="0"/>
          <a:ea typeface="+mn-ea"/>
          <a:cs typeface="Arial" panose="020B0604020202020204" pitchFamily="34" charset="0"/>
        </a:defRPr>
      </a:lvl2pPr>
      <a:lvl3pPr marL="6269578" indent="-1253916" algn="l" defTabSz="5015663" rtl="0" eaLnBrk="1" latinLnBrk="0" hangingPunct="1">
        <a:spcBef>
          <a:spcPct val="20000"/>
        </a:spcBef>
        <a:buFont typeface="Arial" pitchFamily="34" charset="0"/>
        <a:buChar char="•"/>
        <a:defRPr sz="13100" kern="1200">
          <a:solidFill>
            <a:schemeClr val="tx1"/>
          </a:solidFill>
          <a:latin typeface="Arial" panose="020B0604020202020204" pitchFamily="34" charset="0"/>
          <a:ea typeface="+mn-ea"/>
          <a:cs typeface="Arial" panose="020B0604020202020204" pitchFamily="34" charset="0"/>
        </a:defRPr>
      </a:lvl3pPr>
      <a:lvl4pPr marL="8777412" indent="-1253916" algn="l" defTabSz="5015663" rtl="0" eaLnBrk="1" latinLnBrk="0" hangingPunct="1">
        <a:spcBef>
          <a:spcPct val="20000"/>
        </a:spcBef>
        <a:buFont typeface="Arial" pitchFamily="34" charset="0"/>
        <a:buChar char="–"/>
        <a:defRPr sz="11000" kern="1200">
          <a:solidFill>
            <a:schemeClr val="tx1"/>
          </a:solidFill>
          <a:latin typeface="Arial" panose="020B0604020202020204" pitchFamily="34" charset="0"/>
          <a:ea typeface="+mn-ea"/>
          <a:cs typeface="Arial" panose="020B0604020202020204" pitchFamily="34" charset="0"/>
        </a:defRPr>
      </a:lvl4pPr>
      <a:lvl5pPr marL="11285243" indent="-1253916" algn="l" defTabSz="5015663" rtl="0" eaLnBrk="1" latinLnBrk="0" hangingPunct="1">
        <a:spcBef>
          <a:spcPct val="20000"/>
        </a:spcBef>
        <a:buFont typeface="Arial" pitchFamily="34" charset="0"/>
        <a:buChar char="»"/>
        <a:defRPr sz="11000" kern="1200">
          <a:solidFill>
            <a:schemeClr val="tx1"/>
          </a:solidFill>
          <a:latin typeface="Arial" panose="020B0604020202020204" pitchFamily="34" charset="0"/>
          <a:ea typeface="+mn-ea"/>
          <a:cs typeface="Arial" panose="020B0604020202020204" pitchFamily="34" charset="0"/>
        </a:defRPr>
      </a:lvl5pPr>
      <a:lvl6pPr marL="13793074" indent="-1253916" algn="l" defTabSz="5015663"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0907" indent="-1253916" algn="l" defTabSz="5015663"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8738" indent="-1253916" algn="l" defTabSz="5015663"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6568" indent="-1253916" algn="l" defTabSz="5015663"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663" rtl="0" eaLnBrk="1" latinLnBrk="0" hangingPunct="1">
        <a:defRPr sz="9900" kern="1200">
          <a:solidFill>
            <a:schemeClr val="tx1"/>
          </a:solidFill>
          <a:latin typeface="+mn-lt"/>
          <a:ea typeface="+mn-ea"/>
          <a:cs typeface="+mn-cs"/>
        </a:defRPr>
      </a:lvl1pPr>
      <a:lvl2pPr marL="2507831" algn="l" defTabSz="5015663" rtl="0" eaLnBrk="1" latinLnBrk="0" hangingPunct="1">
        <a:defRPr sz="9900" kern="1200">
          <a:solidFill>
            <a:schemeClr val="tx1"/>
          </a:solidFill>
          <a:latin typeface="+mn-lt"/>
          <a:ea typeface="+mn-ea"/>
          <a:cs typeface="+mn-cs"/>
        </a:defRPr>
      </a:lvl2pPr>
      <a:lvl3pPr marL="5015663" algn="l" defTabSz="5015663" rtl="0" eaLnBrk="1" latinLnBrk="0" hangingPunct="1">
        <a:defRPr sz="9900" kern="1200">
          <a:solidFill>
            <a:schemeClr val="tx1"/>
          </a:solidFill>
          <a:latin typeface="+mn-lt"/>
          <a:ea typeface="+mn-ea"/>
          <a:cs typeface="+mn-cs"/>
        </a:defRPr>
      </a:lvl3pPr>
      <a:lvl4pPr marL="7523494" algn="l" defTabSz="5015663" rtl="0" eaLnBrk="1" latinLnBrk="0" hangingPunct="1">
        <a:defRPr sz="9900" kern="1200">
          <a:solidFill>
            <a:schemeClr val="tx1"/>
          </a:solidFill>
          <a:latin typeface="+mn-lt"/>
          <a:ea typeface="+mn-ea"/>
          <a:cs typeface="+mn-cs"/>
        </a:defRPr>
      </a:lvl4pPr>
      <a:lvl5pPr marL="10031327" algn="l" defTabSz="5015663" rtl="0" eaLnBrk="1" latinLnBrk="0" hangingPunct="1">
        <a:defRPr sz="9900" kern="1200">
          <a:solidFill>
            <a:schemeClr val="tx1"/>
          </a:solidFill>
          <a:latin typeface="+mn-lt"/>
          <a:ea typeface="+mn-ea"/>
          <a:cs typeface="+mn-cs"/>
        </a:defRPr>
      </a:lvl5pPr>
      <a:lvl6pPr marL="12539160" algn="l" defTabSz="5015663" rtl="0" eaLnBrk="1" latinLnBrk="0" hangingPunct="1">
        <a:defRPr sz="9900" kern="1200">
          <a:solidFill>
            <a:schemeClr val="tx1"/>
          </a:solidFill>
          <a:latin typeface="+mn-lt"/>
          <a:ea typeface="+mn-ea"/>
          <a:cs typeface="+mn-cs"/>
        </a:defRPr>
      </a:lvl6pPr>
      <a:lvl7pPr marL="15046990" algn="l" defTabSz="5015663" rtl="0" eaLnBrk="1" latinLnBrk="0" hangingPunct="1">
        <a:defRPr sz="9900" kern="1200">
          <a:solidFill>
            <a:schemeClr val="tx1"/>
          </a:solidFill>
          <a:latin typeface="+mn-lt"/>
          <a:ea typeface="+mn-ea"/>
          <a:cs typeface="+mn-cs"/>
        </a:defRPr>
      </a:lvl7pPr>
      <a:lvl8pPr marL="17554821" algn="l" defTabSz="5015663" rtl="0" eaLnBrk="1" latinLnBrk="0" hangingPunct="1">
        <a:defRPr sz="9900" kern="1200">
          <a:solidFill>
            <a:schemeClr val="tx1"/>
          </a:solidFill>
          <a:latin typeface="+mn-lt"/>
          <a:ea typeface="+mn-ea"/>
          <a:cs typeface="+mn-cs"/>
        </a:defRPr>
      </a:lvl8pPr>
      <a:lvl9pPr marL="20062654" algn="l" defTabSz="5015663"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eye.hms.harvard.edu/resources" TargetMode="External"/><Relationship Id="rId7"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arvo.org/About_ARVO/Policies/ARVO_Commercial_Relationships_Policy/" TargetMode="External"/><Relationship Id="rId5" Type="http://schemas.openxmlformats.org/officeDocument/2006/relationships/hyperlink" Target="mailto:eyenews@meei.harvard.edu" TargetMode="External"/><Relationship Id="rId4" Type="http://schemas.openxmlformats.org/officeDocument/2006/relationships/hyperlink" Target="http://bit.ly/2017ARVO_poster"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hyperlink" Target="http://eye.hms.harvard.edu/logos" TargetMode="External"/><Relationship Id="rId7" Type="http://schemas.openxmlformats.org/officeDocument/2006/relationships/image" Target="../media/image8.jpg"/><Relationship Id="rId12"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3.jpg"/><Relationship Id="rId9" Type="http://schemas.openxmlformats.org/officeDocument/2006/relationships/image" Target="../media/image10.jpe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hyperlink" Target="http://eye.hms.harvard.edu/logos" TargetMode="Externa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628" y="628240"/>
            <a:ext cx="6426916" cy="3147333"/>
          </a:xfrm>
          <a:prstGeom prst="rect">
            <a:avLst/>
          </a:prstGeom>
        </p:spPr>
      </p:pic>
      <p:sp>
        <p:nvSpPr>
          <p:cNvPr id="4" name="TextBox 3"/>
          <p:cNvSpPr txBox="1"/>
          <p:nvPr/>
        </p:nvSpPr>
        <p:spPr>
          <a:xfrm>
            <a:off x="9751937" y="911531"/>
            <a:ext cx="31401691" cy="2315586"/>
          </a:xfrm>
          <a:prstGeom prst="rect">
            <a:avLst/>
          </a:prstGeom>
          <a:noFill/>
        </p:spPr>
        <p:txBody>
          <a:bodyPr wrap="square" lIns="159592" tIns="79796" rIns="159592" bIns="79796" rtlCol="0">
            <a:spAutoFit/>
          </a:bodyPr>
          <a:lstStyle/>
          <a:p>
            <a:pPr algn="ctr"/>
            <a:r>
              <a:rPr lang="en-US" sz="7000" b="1" dirty="0" smtClean="0">
                <a:solidFill>
                  <a:schemeClr val="tx2"/>
                </a:solidFill>
                <a:latin typeface="+mj-lt"/>
                <a:cs typeface="Arial" panose="020B0604020202020204" pitchFamily="34" charset="0"/>
              </a:rPr>
              <a:t>Insert Abstract Title Text </a:t>
            </a:r>
            <a:r>
              <a:rPr lang="en-US" sz="7000" b="1" dirty="0">
                <a:solidFill>
                  <a:schemeClr val="tx2"/>
                </a:solidFill>
                <a:latin typeface="+mj-lt"/>
                <a:cs typeface="Arial" panose="020B0604020202020204" pitchFamily="34" charset="0"/>
              </a:rPr>
              <a:t>H</a:t>
            </a:r>
            <a:r>
              <a:rPr lang="en-US" sz="7000" b="1" dirty="0" smtClean="0">
                <a:solidFill>
                  <a:schemeClr val="tx2"/>
                </a:solidFill>
                <a:latin typeface="+mj-lt"/>
                <a:cs typeface="Arial" panose="020B0604020202020204" pitchFamily="34" charset="0"/>
              </a:rPr>
              <a:t>ere </a:t>
            </a:r>
            <a:r>
              <a:rPr lang="en-US" sz="7000" b="1" dirty="0">
                <a:solidFill>
                  <a:schemeClr val="tx2"/>
                </a:solidFill>
                <a:latin typeface="+mj-lt"/>
                <a:cs typeface="Arial" panose="020B0604020202020204" pitchFamily="34" charset="0"/>
              </a:rPr>
              <a:t>in </a:t>
            </a:r>
            <a:r>
              <a:rPr lang="en-US" sz="7000" b="1" dirty="0" smtClean="0">
                <a:solidFill>
                  <a:schemeClr val="tx2"/>
                </a:solidFill>
                <a:latin typeface="+mj-lt"/>
                <a:cs typeface="Arial" panose="020B0604020202020204" pitchFamily="34" charset="0"/>
              </a:rPr>
              <a:t>Calibri, Arial, or Helvetica</a:t>
            </a:r>
          </a:p>
          <a:p>
            <a:pPr algn="ctr"/>
            <a:r>
              <a:rPr lang="en-US" sz="7000" b="1" dirty="0" smtClean="0">
                <a:solidFill>
                  <a:schemeClr val="tx2"/>
                </a:solidFill>
                <a:cs typeface="Arial" panose="020B0604020202020204" pitchFamily="34" charset="0"/>
              </a:rPr>
              <a:t>(adjust </a:t>
            </a:r>
            <a:r>
              <a:rPr lang="en-US" sz="7000" b="1" dirty="0">
                <a:solidFill>
                  <a:schemeClr val="tx2"/>
                </a:solidFill>
                <a:cs typeface="Arial" panose="020B0604020202020204" pitchFamily="34" charset="0"/>
              </a:rPr>
              <a:t>font size as </a:t>
            </a:r>
            <a:r>
              <a:rPr lang="en-US" sz="7000" b="1" dirty="0" smtClean="0">
                <a:solidFill>
                  <a:schemeClr val="tx2"/>
                </a:solidFill>
                <a:cs typeface="Arial" panose="020B0604020202020204" pitchFamily="34" charset="0"/>
              </a:rPr>
              <a:t>needed)</a:t>
            </a:r>
          </a:p>
        </p:txBody>
      </p:sp>
      <p:sp>
        <p:nvSpPr>
          <p:cNvPr id="5" name="TextBox 4"/>
          <p:cNvSpPr txBox="1"/>
          <p:nvPr/>
        </p:nvSpPr>
        <p:spPr>
          <a:xfrm>
            <a:off x="10734966" y="3318929"/>
            <a:ext cx="29564143" cy="3102682"/>
          </a:xfrm>
          <a:prstGeom prst="rect">
            <a:avLst/>
          </a:prstGeom>
          <a:noFill/>
        </p:spPr>
        <p:txBody>
          <a:bodyPr wrap="square" lIns="159592" tIns="79796" rIns="159592" bIns="79796" rtlCol="0">
            <a:spAutoFit/>
          </a:bodyPr>
          <a:lstStyle/>
          <a:p>
            <a:pPr algn="ctr"/>
            <a:r>
              <a:rPr lang="en-US" sz="4200" b="1" dirty="0" smtClean="0">
                <a:cs typeface="Arial" panose="020B0604020202020204" pitchFamily="34" charset="0"/>
              </a:rPr>
              <a:t>First Author</a:t>
            </a:r>
            <a:r>
              <a:rPr lang="en-US" sz="4200" b="1" baseline="30000" dirty="0" smtClean="0">
                <a:cs typeface="Arial" panose="020B0604020202020204" pitchFamily="34" charset="0"/>
              </a:rPr>
              <a:t>1</a:t>
            </a:r>
            <a:r>
              <a:rPr lang="en-US" sz="4200" b="1" dirty="0">
                <a:cs typeface="Arial" panose="020B0604020202020204" pitchFamily="34" charset="0"/>
              </a:rPr>
              <a:t>, </a:t>
            </a:r>
            <a:r>
              <a:rPr lang="en-US" sz="4200" b="1" dirty="0" smtClean="0">
                <a:cs typeface="Arial" panose="020B0604020202020204" pitchFamily="34" charset="0"/>
              </a:rPr>
              <a:t>Second Author</a:t>
            </a:r>
            <a:r>
              <a:rPr lang="en-US" sz="4200" b="1" baseline="30000" dirty="0" smtClean="0">
                <a:cs typeface="Arial" panose="020B0604020202020204" pitchFamily="34" charset="0"/>
              </a:rPr>
              <a:t>2</a:t>
            </a:r>
            <a:r>
              <a:rPr lang="en-US" sz="4200" b="1" dirty="0">
                <a:cs typeface="Arial" panose="020B0604020202020204" pitchFamily="34" charset="0"/>
              </a:rPr>
              <a:t>, </a:t>
            </a:r>
            <a:r>
              <a:rPr lang="en-US" sz="4200" b="1" dirty="0" smtClean="0">
                <a:cs typeface="Arial" panose="020B0604020202020204" pitchFamily="34" charset="0"/>
              </a:rPr>
              <a:t>Third Author</a:t>
            </a:r>
            <a:r>
              <a:rPr lang="en-US" sz="4200" b="1" baseline="30000" dirty="0" smtClean="0">
                <a:cs typeface="Arial" panose="020B0604020202020204" pitchFamily="34" charset="0"/>
              </a:rPr>
              <a:t>3</a:t>
            </a:r>
            <a:r>
              <a:rPr lang="en-US" sz="4200" b="1" dirty="0" smtClean="0">
                <a:cs typeface="Arial" panose="020B0604020202020204" pitchFamily="34" charset="0"/>
              </a:rPr>
              <a:t>, Fourth Author</a:t>
            </a:r>
            <a:r>
              <a:rPr lang="en-US" sz="4200" b="1" baseline="30000" dirty="0" smtClean="0">
                <a:cs typeface="Arial" panose="020B0604020202020204" pitchFamily="34" charset="0"/>
              </a:rPr>
              <a:t>4</a:t>
            </a:r>
            <a:r>
              <a:rPr lang="en-US" sz="4200" b="1" dirty="0" smtClean="0">
                <a:cs typeface="Arial" panose="020B0604020202020204" pitchFamily="34" charset="0"/>
              </a:rPr>
              <a:t> </a:t>
            </a:r>
          </a:p>
          <a:p>
            <a:pPr algn="ctr"/>
            <a:r>
              <a:rPr lang="en-US" sz="3600" i="1" baseline="30000" dirty="0" smtClean="0">
                <a:cs typeface="Arial" panose="020B0604020202020204" pitchFamily="34" charset="0"/>
              </a:rPr>
              <a:t>1</a:t>
            </a:r>
            <a:r>
              <a:rPr lang="en-US" sz="3600" i="1" dirty="0" smtClean="0">
                <a:cs typeface="Arial" panose="020B0604020202020204" pitchFamily="34" charset="0"/>
              </a:rPr>
              <a:t>Institutional Affiliation for First Author; </a:t>
            </a:r>
            <a:r>
              <a:rPr lang="en-US" sz="3600" i="1" dirty="0">
                <a:cs typeface="Arial" panose="020B0604020202020204" pitchFamily="34" charset="0"/>
              </a:rPr>
              <a:t>please include “Harvard Medical School Department of Ophthalmology</a:t>
            </a:r>
            <a:r>
              <a:rPr lang="en-US" sz="3600" i="1" dirty="0" smtClean="0">
                <a:cs typeface="Arial" panose="020B0604020202020204" pitchFamily="34" charset="0"/>
              </a:rPr>
              <a:t>”</a:t>
            </a:r>
          </a:p>
          <a:p>
            <a:pPr algn="ctr">
              <a:lnSpc>
                <a:spcPts val="4538"/>
              </a:lnSpc>
            </a:pPr>
            <a:r>
              <a:rPr lang="en-US" sz="3600" i="1" baseline="30000" dirty="0" smtClean="0">
                <a:cs typeface="Arial" panose="020B0604020202020204" pitchFamily="34" charset="0"/>
              </a:rPr>
              <a:t>2</a:t>
            </a:r>
            <a:r>
              <a:rPr lang="en-US" sz="3600" i="1" dirty="0" smtClean="0">
                <a:cs typeface="Arial" panose="020B0604020202020204" pitchFamily="34" charset="0"/>
              </a:rPr>
              <a:t>Institutional Affiliation for Second Author</a:t>
            </a:r>
          </a:p>
          <a:p>
            <a:pPr algn="ctr">
              <a:lnSpc>
                <a:spcPts val="4538"/>
              </a:lnSpc>
            </a:pPr>
            <a:r>
              <a:rPr lang="en-US" sz="3600" i="1" baseline="30000" dirty="0" smtClean="0">
                <a:cs typeface="Arial" panose="020B0604020202020204" pitchFamily="34" charset="0"/>
              </a:rPr>
              <a:t>3</a:t>
            </a:r>
            <a:r>
              <a:rPr lang="en-US" sz="3600" i="1" dirty="0" smtClean="0">
                <a:cs typeface="Arial" panose="020B0604020202020204" pitchFamily="34" charset="0"/>
              </a:rPr>
              <a:t>Institutional </a:t>
            </a:r>
            <a:r>
              <a:rPr lang="en-US" sz="3600" i="1" dirty="0">
                <a:cs typeface="Arial" panose="020B0604020202020204" pitchFamily="34" charset="0"/>
              </a:rPr>
              <a:t>Affiliation for </a:t>
            </a:r>
            <a:r>
              <a:rPr lang="en-US" sz="3600" i="1" dirty="0" smtClean="0">
                <a:cs typeface="Arial" panose="020B0604020202020204" pitchFamily="34" charset="0"/>
              </a:rPr>
              <a:t>Third </a:t>
            </a:r>
            <a:r>
              <a:rPr lang="en-US" sz="3600" i="1" dirty="0">
                <a:cs typeface="Arial" panose="020B0604020202020204" pitchFamily="34" charset="0"/>
              </a:rPr>
              <a:t>Author</a:t>
            </a:r>
          </a:p>
          <a:p>
            <a:pPr algn="ctr">
              <a:lnSpc>
                <a:spcPts val="4538"/>
              </a:lnSpc>
            </a:pPr>
            <a:r>
              <a:rPr lang="en-US" sz="3600" i="1" baseline="30000" dirty="0" smtClean="0">
                <a:cs typeface="Arial" panose="020B0604020202020204" pitchFamily="34" charset="0"/>
              </a:rPr>
              <a:t>4</a:t>
            </a:r>
            <a:r>
              <a:rPr lang="en-US" sz="3600" i="1" dirty="0" smtClean="0">
                <a:cs typeface="Arial" panose="020B0604020202020204" pitchFamily="34" charset="0"/>
              </a:rPr>
              <a:t>Institutional </a:t>
            </a:r>
            <a:r>
              <a:rPr lang="en-US" sz="3600" i="1" dirty="0">
                <a:cs typeface="Arial" panose="020B0604020202020204" pitchFamily="34" charset="0"/>
              </a:rPr>
              <a:t>Affiliation for </a:t>
            </a:r>
            <a:r>
              <a:rPr lang="en-US" sz="3600" i="1" dirty="0" smtClean="0">
                <a:cs typeface="Arial" panose="020B0604020202020204" pitchFamily="34" charset="0"/>
              </a:rPr>
              <a:t>Fourth Author</a:t>
            </a:r>
            <a:endParaRPr lang="en-US" sz="3600" i="1" dirty="0">
              <a:cs typeface="Arial" panose="020B0604020202020204" pitchFamily="34" charset="0"/>
            </a:endParaRPr>
          </a:p>
        </p:txBody>
      </p:sp>
      <p:sp>
        <p:nvSpPr>
          <p:cNvPr id="6" name="TextBox 5"/>
          <p:cNvSpPr txBox="1"/>
          <p:nvPr/>
        </p:nvSpPr>
        <p:spPr>
          <a:xfrm>
            <a:off x="1624166" y="7642609"/>
            <a:ext cx="10549867" cy="15549974"/>
          </a:xfrm>
          <a:prstGeom prst="rect">
            <a:avLst/>
          </a:prstGeom>
          <a:noFill/>
        </p:spPr>
        <p:txBody>
          <a:bodyPr wrap="square" lIns="159592" tIns="79796" rIns="159592" bIns="79796" rtlCol="0">
            <a:spAutoFit/>
          </a:bodyPr>
          <a:lstStyle/>
          <a:p>
            <a:pPr lvl="0"/>
            <a:r>
              <a:rPr lang="en-US" sz="5600" b="1" cap="all" dirty="0" smtClean="0">
                <a:solidFill>
                  <a:srgbClr val="1F497D"/>
                </a:solidFill>
                <a:cs typeface="Arial" panose="020B0604020202020204" pitchFamily="34" charset="0"/>
              </a:rPr>
              <a:t>Purpose</a:t>
            </a:r>
            <a:endParaRPr lang="en-US" sz="5600" b="1" cap="all" dirty="0">
              <a:solidFill>
                <a:srgbClr val="1F497D"/>
              </a:solidFill>
              <a:cs typeface="Arial" panose="020B0604020202020204" pitchFamily="34" charset="0"/>
            </a:endParaRPr>
          </a:p>
          <a:p>
            <a:endParaRPr lang="en-US" sz="2400" dirty="0">
              <a:cs typeface="Arial" panose="020B0604020202020204" pitchFamily="34" charset="0"/>
            </a:endParaRPr>
          </a:p>
          <a:p>
            <a:r>
              <a:rPr lang="en-US" sz="2800" dirty="0">
                <a:cs typeface="Arial" panose="020B0604020202020204" pitchFamily="34" charset="0"/>
              </a:rPr>
              <a:t>This PowerPoint file provides a suggested template and high-resolution logos that are suitable for printing at </a:t>
            </a:r>
            <a:r>
              <a:rPr lang="en-US" sz="2800" dirty="0" smtClean="0">
                <a:solidFill>
                  <a:srgbClr val="FF0000"/>
                </a:solidFill>
                <a:cs typeface="Arial" panose="020B0604020202020204" pitchFamily="34" charset="0"/>
              </a:rPr>
              <a:t> </a:t>
            </a:r>
            <a:r>
              <a:rPr lang="en-US" sz="2800" dirty="0" smtClean="0">
                <a:solidFill>
                  <a:schemeClr val="tx1">
                    <a:lumMod val="95000"/>
                    <a:lumOff val="5000"/>
                  </a:schemeClr>
                </a:solidFill>
                <a:cs typeface="Arial" panose="020B0604020202020204" pitchFamily="34" charset="0"/>
              </a:rPr>
              <a:t>56” x 40” landscape to accommodate the poster printer located at </a:t>
            </a:r>
            <a:r>
              <a:rPr lang="en-US" sz="2800" dirty="0" err="1" smtClean="0">
                <a:solidFill>
                  <a:schemeClr val="tx1">
                    <a:lumMod val="95000"/>
                    <a:lumOff val="5000"/>
                  </a:schemeClr>
                </a:solidFill>
                <a:cs typeface="Arial" panose="020B0604020202020204" pitchFamily="34" charset="0"/>
              </a:rPr>
              <a:t>Schepens</a:t>
            </a:r>
            <a:r>
              <a:rPr lang="en-US" sz="2800" dirty="0">
                <a:solidFill>
                  <a:schemeClr val="tx1">
                    <a:lumMod val="95000"/>
                    <a:lumOff val="5000"/>
                  </a:schemeClr>
                </a:solidFill>
                <a:cs typeface="Arial" panose="020B0604020202020204" pitchFamily="34" charset="0"/>
              </a:rPr>
              <a:t> </a:t>
            </a:r>
            <a:r>
              <a:rPr lang="en-US" sz="2800" dirty="0" smtClean="0">
                <a:solidFill>
                  <a:schemeClr val="tx1">
                    <a:lumMod val="95000"/>
                    <a:lumOff val="5000"/>
                  </a:schemeClr>
                </a:solidFill>
                <a:cs typeface="Arial" panose="020B0604020202020204" pitchFamily="34" charset="0"/>
              </a:rPr>
              <a:t>Eye Research Institute of Mass. Eye and Ear.</a:t>
            </a:r>
          </a:p>
          <a:p>
            <a:endParaRPr lang="en-US" sz="2800" dirty="0">
              <a:cs typeface="Arial" panose="020B0604020202020204" pitchFamily="34" charset="0"/>
            </a:endParaRPr>
          </a:p>
          <a:p>
            <a:r>
              <a:rPr lang="en-US" sz="2800" dirty="0">
                <a:cs typeface="Arial" panose="020B0604020202020204" pitchFamily="34" charset="0"/>
              </a:rPr>
              <a:t>For legibility, ARVO recommends a minimum final font size of </a:t>
            </a:r>
            <a:r>
              <a:rPr lang="en-US" sz="2800" dirty="0" smtClean="0">
                <a:cs typeface="Arial" panose="020B0604020202020204" pitchFamily="34" charset="0"/>
              </a:rPr>
              <a:t>28 points and </a:t>
            </a:r>
            <a:r>
              <a:rPr lang="en-US" sz="2800" dirty="0">
                <a:cs typeface="Arial" panose="020B0604020202020204" pitchFamily="34" charset="0"/>
              </a:rPr>
              <a:t>a maximum of 600 words (whole poster).</a:t>
            </a:r>
          </a:p>
          <a:p>
            <a:r>
              <a:rPr lang="en-US" sz="2800" dirty="0">
                <a:cs typeface="Arial" panose="020B0604020202020204" pitchFamily="34" charset="0"/>
              </a:rPr>
              <a:t> </a:t>
            </a:r>
          </a:p>
          <a:p>
            <a:pPr marL="498748" indent="-498748">
              <a:buFont typeface="Arial" panose="020B0604020202020204" pitchFamily="34" charset="0"/>
              <a:buChar char="•"/>
            </a:pPr>
            <a:r>
              <a:rPr lang="en-US" sz="2800" dirty="0">
                <a:cs typeface="Arial" panose="020B0604020202020204" pitchFamily="34" charset="0"/>
              </a:rPr>
              <a:t>Please be sure to use the logos </a:t>
            </a:r>
            <a:r>
              <a:rPr lang="en-US" sz="2800" dirty="0" smtClean="0">
                <a:cs typeface="Arial" panose="020B0604020202020204" pitchFamily="34" charset="0"/>
              </a:rPr>
              <a:t>provided on the second and third slides in this deck, </a:t>
            </a:r>
            <a:r>
              <a:rPr lang="en-US" sz="2800" dirty="0">
                <a:cs typeface="Arial" panose="020B0604020202020204" pitchFamily="34" charset="0"/>
              </a:rPr>
              <a:t>which reflect the correctly branded HMS Department of Ophthalmology standards, and approved logos of </a:t>
            </a:r>
            <a:r>
              <a:rPr lang="en-US" sz="2800" dirty="0" smtClean="0">
                <a:cs typeface="Arial" panose="020B0604020202020204" pitchFamily="34" charset="0"/>
              </a:rPr>
              <a:t>affiliates/partners </a:t>
            </a:r>
            <a:r>
              <a:rPr lang="en-US" sz="2800" dirty="0">
                <a:cs typeface="Arial" panose="020B0604020202020204" pitchFamily="34" charset="0"/>
              </a:rPr>
              <a:t>(and sponsors that have provided graphics). Please make sure that any additional logos comply with ARVO presentation guidelines.</a:t>
            </a:r>
            <a:br>
              <a:rPr lang="en-US" sz="2800" dirty="0">
                <a:cs typeface="Arial" panose="020B0604020202020204" pitchFamily="34" charset="0"/>
              </a:rPr>
            </a:br>
            <a:endParaRPr lang="en-US" sz="2800" dirty="0">
              <a:cs typeface="Arial" panose="020B0604020202020204" pitchFamily="34" charset="0"/>
            </a:endParaRPr>
          </a:p>
          <a:p>
            <a:pPr marL="498748" indent="-498748">
              <a:buFont typeface="Arial" panose="020B0604020202020204" pitchFamily="34" charset="0"/>
              <a:buChar char="•"/>
            </a:pPr>
            <a:r>
              <a:rPr lang="en-US" sz="2800" dirty="0">
                <a:cs typeface="Arial" panose="020B0604020202020204" pitchFamily="34" charset="0"/>
              </a:rPr>
              <a:t>Do not use industry logos, registered trademarks, trade names, or product-group messages of any defined commercial interest(s). A commercial interest is any entity producing, marketing, re-selling, or distributing health care goods or services consumed by, or used on, patients.</a:t>
            </a:r>
            <a:br>
              <a:rPr lang="en-US" sz="2800" dirty="0">
                <a:cs typeface="Arial" panose="020B0604020202020204" pitchFamily="34" charset="0"/>
              </a:rPr>
            </a:br>
            <a:endParaRPr lang="en-US" sz="2800" dirty="0">
              <a:cs typeface="Arial" panose="020B0604020202020204" pitchFamily="34" charset="0"/>
            </a:endParaRPr>
          </a:p>
          <a:p>
            <a:pPr marL="498748" indent="-498748">
              <a:buFont typeface="Arial" panose="020B0604020202020204" pitchFamily="34" charset="0"/>
              <a:buChar char="•"/>
            </a:pPr>
            <a:r>
              <a:rPr lang="en-US" sz="2800" dirty="0">
                <a:cs typeface="Arial" panose="020B0604020202020204" pitchFamily="34" charset="0"/>
              </a:rPr>
              <a:t>Use of the ARVO logo on your poster is prohibited.</a:t>
            </a:r>
          </a:p>
          <a:p>
            <a:r>
              <a:rPr lang="en-US" sz="2800" dirty="0">
                <a:cs typeface="Arial" panose="020B0604020202020204" pitchFamily="34" charset="0"/>
              </a:rPr>
              <a:t> </a:t>
            </a:r>
          </a:p>
          <a:p>
            <a:r>
              <a:rPr lang="en-US" sz="2800" dirty="0">
                <a:cs typeface="Arial" panose="020B0604020202020204" pitchFamily="34" charset="0"/>
              </a:rPr>
              <a:t>For printing instructions and additional presentation guidelines, please see the following resources:</a:t>
            </a:r>
          </a:p>
          <a:p>
            <a:pPr marL="814622" lvl="1"/>
            <a:r>
              <a:rPr lang="en-US" sz="2800" dirty="0">
                <a:cs typeface="Arial" panose="020B0604020202020204" pitchFamily="34" charset="0"/>
              </a:rPr>
              <a:t>• </a:t>
            </a:r>
            <a:r>
              <a:rPr lang="en-US" sz="2800" dirty="0">
                <a:cs typeface="Arial" panose="020B0604020202020204" pitchFamily="34" charset="0"/>
                <a:hlinkClick r:id="rId3"/>
              </a:rPr>
              <a:t>eye.hms.harvard.edu/resources</a:t>
            </a:r>
            <a:endParaRPr lang="en-US" sz="2800" dirty="0">
              <a:cs typeface="Arial" panose="020B0604020202020204" pitchFamily="34" charset="0"/>
            </a:endParaRPr>
          </a:p>
          <a:p>
            <a:pPr marL="814622" lvl="1"/>
            <a:r>
              <a:rPr lang="en-US" sz="2800" dirty="0">
                <a:cs typeface="Arial" panose="020B0604020202020204" pitchFamily="34" charset="0"/>
              </a:rPr>
              <a:t>• </a:t>
            </a:r>
            <a:r>
              <a:rPr lang="en-US" sz="2800" dirty="0">
                <a:cs typeface="Arial" panose="020B0604020202020204" pitchFamily="34" charset="0"/>
                <a:hlinkClick r:id="rId4"/>
              </a:rPr>
              <a:t>http://bit.ly/</a:t>
            </a:r>
            <a:r>
              <a:rPr lang="en-US" sz="2800" dirty="0" smtClean="0">
                <a:cs typeface="Arial" panose="020B0604020202020204" pitchFamily="34" charset="0"/>
                <a:hlinkClick r:id="rId4"/>
              </a:rPr>
              <a:t>2017ARVO_poster</a:t>
            </a:r>
            <a:endParaRPr lang="en-US" sz="2800" dirty="0" smtClean="0">
              <a:cs typeface="Arial" panose="020B0604020202020204" pitchFamily="34" charset="0"/>
            </a:endParaRPr>
          </a:p>
          <a:p>
            <a:pPr marL="814622" lvl="1"/>
            <a:endParaRPr lang="en-US" sz="2800" dirty="0">
              <a:cs typeface="Arial" panose="020B0604020202020204" pitchFamily="34" charset="0"/>
            </a:endParaRPr>
          </a:p>
          <a:p>
            <a:r>
              <a:rPr lang="en-US" sz="2800" dirty="0">
                <a:cs typeface="Arial" panose="020B0604020202020204" pitchFamily="34" charset="0"/>
              </a:rPr>
              <a:t>Questions </a:t>
            </a:r>
            <a:r>
              <a:rPr lang="en-US" sz="2800" dirty="0" smtClean="0">
                <a:cs typeface="Arial" panose="020B0604020202020204" pitchFamily="34" charset="0"/>
              </a:rPr>
              <a:t>and/or </a:t>
            </a:r>
            <a:r>
              <a:rPr lang="en-US" sz="2800" dirty="0">
                <a:cs typeface="Arial" panose="020B0604020202020204" pitchFamily="34" charset="0"/>
              </a:rPr>
              <a:t>comments? Please visit </a:t>
            </a:r>
            <a:r>
              <a:rPr lang="en-US" sz="2800" dirty="0" smtClean="0">
                <a:cs typeface="Arial" panose="020B0604020202020204" pitchFamily="34" charset="0"/>
              </a:rPr>
              <a:t>email </a:t>
            </a:r>
            <a:r>
              <a:rPr lang="en-US" sz="2800" dirty="0" err="1" smtClean="0">
                <a:cs typeface="Arial" panose="020B0604020202020204" pitchFamily="34" charset="0"/>
                <a:hlinkClick r:id="rId5"/>
              </a:rPr>
              <a:t>eyenews@meei.harvard.edu</a:t>
            </a:r>
            <a:endParaRPr lang="en-US" sz="2800" dirty="0" smtClean="0">
              <a:cs typeface="Arial" panose="020B0604020202020204" pitchFamily="34" charset="0"/>
            </a:endParaRPr>
          </a:p>
          <a:p>
            <a:endParaRPr lang="en-US" sz="2800" dirty="0">
              <a:cs typeface="Arial" panose="020B0604020202020204" pitchFamily="34" charset="0"/>
            </a:endParaRPr>
          </a:p>
          <a:p>
            <a:r>
              <a:rPr lang="en-US" sz="2800" dirty="0">
                <a:cs typeface="Arial" panose="020B0604020202020204" pitchFamily="34" charset="0"/>
              </a:rPr>
              <a:t>Last updated: </a:t>
            </a:r>
            <a:r>
              <a:rPr lang="en-US" sz="2800" dirty="0" smtClean="0">
                <a:cs typeface="Arial" panose="020B0604020202020204" pitchFamily="34" charset="0"/>
              </a:rPr>
              <a:t>March 9, 2017</a:t>
            </a:r>
            <a:endParaRPr lang="en-US" sz="2800" dirty="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624166" y="23064118"/>
            <a:ext cx="10549867" cy="3194032"/>
          </a:xfrm>
          <a:prstGeom prst="rect">
            <a:avLst/>
          </a:prstGeom>
          <a:noFill/>
        </p:spPr>
        <p:txBody>
          <a:bodyPr wrap="square" lIns="159592" tIns="79796" rIns="159592" bIns="79796" rtlCol="0">
            <a:spAutoFit/>
          </a:bodyPr>
          <a:lstStyle/>
          <a:p>
            <a:r>
              <a:rPr lang="en-US" sz="5600" b="1" cap="all" dirty="0">
                <a:solidFill>
                  <a:srgbClr val="1F497D"/>
                </a:solidFill>
                <a:cs typeface="Arial" panose="020B0604020202020204" pitchFamily="34" charset="0"/>
              </a:rPr>
              <a:t>Methods</a:t>
            </a:r>
          </a:p>
          <a:p>
            <a:pPr>
              <a:spcBef>
                <a:spcPts val="1745"/>
              </a:spcBef>
            </a:pPr>
            <a:r>
              <a:rPr lang="en-US" sz="2800" b="1" cap="all" dirty="0">
                <a:cs typeface="Arial" panose="020B0604020202020204" pitchFamily="34" charset="0"/>
              </a:rPr>
              <a:t>Subhead</a:t>
            </a:r>
          </a:p>
          <a:p>
            <a:r>
              <a:rPr lang="en-US" sz="2800" dirty="0" smtClean="0">
                <a:cs typeface="Arial" panose="020B0604020202020204" pitchFamily="34" charset="0"/>
              </a:rPr>
              <a:t>Text in Calibri, Arial, or Helvetica.</a:t>
            </a:r>
          </a:p>
          <a:p>
            <a:pPr>
              <a:spcBef>
                <a:spcPts val="1745"/>
              </a:spcBef>
            </a:pPr>
            <a:r>
              <a:rPr lang="en-US" sz="2800" b="1" cap="all" dirty="0" smtClean="0">
                <a:cs typeface="Arial" panose="020B0604020202020204" pitchFamily="34" charset="0"/>
              </a:rPr>
              <a:t>Subhead</a:t>
            </a:r>
            <a:endParaRPr lang="en-US" sz="2800" b="1" cap="all" dirty="0">
              <a:cs typeface="Arial" panose="020B0604020202020204" pitchFamily="34" charset="0"/>
            </a:endParaRPr>
          </a:p>
          <a:p>
            <a:r>
              <a:rPr lang="en-US" sz="2800" dirty="0">
                <a:cs typeface="Arial" panose="020B0604020202020204" pitchFamily="34" charset="0"/>
              </a:rPr>
              <a:t>Text in </a:t>
            </a:r>
            <a:r>
              <a:rPr lang="en-US" sz="2800" dirty="0" smtClean="0">
                <a:cs typeface="Arial" panose="020B0604020202020204" pitchFamily="34" charset="0"/>
              </a:rPr>
              <a:t>Calibri, Arial, </a:t>
            </a:r>
            <a:r>
              <a:rPr lang="en-US" sz="2800" dirty="0">
                <a:cs typeface="Arial" panose="020B0604020202020204" pitchFamily="34" charset="0"/>
              </a:rPr>
              <a:t>or Helvetica. </a:t>
            </a:r>
          </a:p>
        </p:txBody>
      </p:sp>
      <p:sp>
        <p:nvSpPr>
          <p:cNvPr id="35" name="TextBox 34"/>
          <p:cNvSpPr txBox="1"/>
          <p:nvPr/>
        </p:nvSpPr>
        <p:spPr>
          <a:xfrm>
            <a:off x="38521613" y="13977679"/>
            <a:ext cx="10603345" cy="12102881"/>
          </a:xfrm>
          <a:prstGeom prst="rect">
            <a:avLst/>
          </a:prstGeom>
          <a:noFill/>
        </p:spPr>
        <p:txBody>
          <a:bodyPr wrap="square" lIns="159592" tIns="79796" rIns="159592" bIns="79796" rtlCol="0">
            <a:spAutoFit/>
          </a:bodyPr>
          <a:lstStyle/>
          <a:p>
            <a:pPr lvl="0"/>
            <a:r>
              <a:rPr lang="en-US" sz="5600" b="1" cap="all" dirty="0">
                <a:solidFill>
                  <a:srgbClr val="1F497D"/>
                </a:solidFill>
                <a:cs typeface="Arial" panose="020B0604020202020204" pitchFamily="34" charset="0"/>
              </a:rPr>
              <a:t>DISCLOSURES</a:t>
            </a:r>
          </a:p>
          <a:p>
            <a:endParaRPr lang="en-US" sz="2400" dirty="0">
              <a:cs typeface="Arial" panose="020B0604020202020204" pitchFamily="34" charset="0"/>
            </a:endParaRPr>
          </a:p>
          <a:p>
            <a:r>
              <a:rPr lang="en-US" sz="2800" dirty="0">
                <a:cs typeface="Arial" panose="020B0604020202020204" pitchFamily="34" charset="0"/>
              </a:rPr>
              <a:t>Full disclosure must be indicated orally and listed on the poster. </a:t>
            </a:r>
            <a:r>
              <a:rPr lang="en-US" sz="2800" dirty="0" smtClean="0">
                <a:cs typeface="Arial" panose="020B0604020202020204" pitchFamily="34" charset="0"/>
              </a:rPr>
              <a:t>First/Presenting Authors </a:t>
            </a:r>
            <a:r>
              <a:rPr lang="en-US" sz="2800" dirty="0">
                <a:cs typeface="Arial" panose="020B0604020202020204" pitchFamily="34" charset="0"/>
              </a:rPr>
              <a:t>must fully disclose to ARVO and the session participants all commercial relationships relevant to the subject matter for all authors of the abstract and their spouse or partner for the prior 12 months. A full disclosure will include the name(s) of the commercial interest and the nature of the relationship(s). Indicate “None” if no relationships exist. View the </a:t>
            </a:r>
            <a:r>
              <a:rPr lang="en-US" sz="2800" dirty="0">
                <a:cs typeface="Arial" panose="020B0604020202020204" pitchFamily="34" charset="0"/>
                <a:hlinkClick r:id="rId6"/>
              </a:rPr>
              <a:t>ARVO Commercial Relationships Policy</a:t>
            </a:r>
            <a:r>
              <a:rPr lang="en-US" sz="2800" dirty="0">
                <a:cs typeface="Arial" panose="020B0604020202020204" pitchFamily="34" charset="0"/>
              </a:rPr>
              <a:t> for complete reporting requirements. In addition, the U.S. Food and Drug Administration (FDA) requires disclosures be made to session participants of unlabeled or unapproved uses of drugs or devices contained in presentations. Please be sure to disclose any such uses when you are discussing unlabeled or unapproved uses of drugs or devices.</a:t>
            </a:r>
          </a:p>
          <a:p>
            <a:endParaRPr lang="en-US" sz="2800" dirty="0">
              <a:cs typeface="Arial" panose="020B0604020202020204" pitchFamily="34" charset="0"/>
            </a:endParaRPr>
          </a:p>
          <a:p>
            <a:pPr lvl="0"/>
            <a:r>
              <a:rPr lang="en-US" sz="2800" dirty="0" smtClean="0">
                <a:cs typeface="Arial" panose="020B0604020202020204" pitchFamily="34" charset="0"/>
              </a:rPr>
              <a:t>Copy-paste </a:t>
            </a:r>
            <a:r>
              <a:rPr lang="en-US" sz="2800" dirty="0">
                <a:cs typeface="Arial" panose="020B0604020202020204" pitchFamily="34" charset="0"/>
              </a:rPr>
              <a:t>the Disclosure Block of your abstract here, or use disclosure codes as follows: </a:t>
            </a:r>
          </a:p>
          <a:p>
            <a:pPr lvl="1"/>
            <a:r>
              <a:rPr lang="en-US" sz="2800" dirty="0">
                <a:cs typeface="Arial" panose="020B0604020202020204" pitchFamily="34" charset="0"/>
              </a:rPr>
              <a:t>F (Financial Support)</a:t>
            </a:r>
          </a:p>
          <a:p>
            <a:pPr lvl="1"/>
            <a:r>
              <a:rPr lang="en-US" sz="2800" dirty="0">
                <a:cs typeface="Arial" panose="020B0604020202020204" pitchFamily="34" charset="0"/>
              </a:rPr>
              <a:t>I (Personal Financial Interest)</a:t>
            </a:r>
          </a:p>
          <a:p>
            <a:pPr lvl="1"/>
            <a:r>
              <a:rPr lang="en-US" sz="2800" dirty="0">
                <a:cs typeface="Arial" panose="020B0604020202020204" pitchFamily="34" charset="0"/>
              </a:rPr>
              <a:t>E (Employment) </a:t>
            </a:r>
          </a:p>
          <a:p>
            <a:pPr lvl="1"/>
            <a:r>
              <a:rPr lang="en-US" sz="2800" dirty="0">
                <a:cs typeface="Arial" panose="020B0604020202020204" pitchFamily="34" charset="0"/>
              </a:rPr>
              <a:t>C (Consultant) </a:t>
            </a:r>
          </a:p>
          <a:p>
            <a:pPr lvl="1"/>
            <a:r>
              <a:rPr lang="en-US" sz="2800" dirty="0">
                <a:cs typeface="Arial" panose="020B0604020202020204" pitchFamily="34" charset="0"/>
              </a:rPr>
              <a:t>P (Patent) </a:t>
            </a:r>
          </a:p>
          <a:p>
            <a:pPr lvl="1"/>
            <a:r>
              <a:rPr lang="en-US" sz="2800" dirty="0">
                <a:cs typeface="Arial" panose="020B0604020202020204" pitchFamily="34" charset="0"/>
              </a:rPr>
              <a:t>R (Recipient) </a:t>
            </a:r>
          </a:p>
          <a:p>
            <a:pPr lvl="1"/>
            <a:r>
              <a:rPr lang="en-US" sz="2800" dirty="0">
                <a:cs typeface="Arial" panose="020B0604020202020204" pitchFamily="34" charset="0"/>
              </a:rPr>
              <a:t>N (No Commercial Relationship)</a:t>
            </a:r>
          </a:p>
          <a:p>
            <a:pPr lvl="1"/>
            <a:r>
              <a:rPr lang="en-US" sz="2800" dirty="0">
                <a:cs typeface="Arial" panose="020B0604020202020204" pitchFamily="34" charset="0"/>
              </a:rPr>
              <a:t>S (non-remunerative) </a:t>
            </a:r>
            <a:endParaRPr lang="en-US" sz="2800" strike="sngStrike" dirty="0">
              <a:solidFill>
                <a:srgbClr val="FF0000"/>
              </a:solidFill>
              <a:cs typeface="Arial" panose="020B0604020202020204" pitchFamily="34" charset="0"/>
            </a:endParaRPr>
          </a:p>
        </p:txBody>
      </p:sp>
      <p:sp>
        <p:nvSpPr>
          <p:cNvPr id="39" name="TextBox 38"/>
          <p:cNvSpPr txBox="1"/>
          <p:nvPr/>
        </p:nvSpPr>
        <p:spPr>
          <a:xfrm>
            <a:off x="26369792" y="26588187"/>
            <a:ext cx="10603345" cy="4408468"/>
          </a:xfrm>
          <a:prstGeom prst="rect">
            <a:avLst/>
          </a:prstGeom>
          <a:noFill/>
        </p:spPr>
        <p:txBody>
          <a:bodyPr wrap="square" lIns="159592" tIns="79796" rIns="159592" bIns="79796" rtlCol="0">
            <a:spAutoFit/>
          </a:bodyPr>
          <a:lstStyle/>
          <a:p>
            <a:r>
              <a:rPr lang="en-US" sz="5600" b="1" cap="all" dirty="0">
                <a:solidFill>
                  <a:srgbClr val="1F497D"/>
                </a:solidFill>
                <a:latin typeface="+mj-lt"/>
                <a:cs typeface="Arial" panose="020B0604020202020204" pitchFamily="34" charset="0"/>
              </a:rPr>
              <a:t>CONCLUSIONS</a:t>
            </a:r>
            <a:endParaRPr lang="en-US" sz="5600" dirty="0">
              <a:solidFill>
                <a:srgbClr val="1F497D"/>
              </a:solidFill>
              <a:latin typeface="+mj-lt"/>
              <a:cs typeface="Arial" panose="020B0604020202020204" pitchFamily="34" charset="0"/>
            </a:endParaRPr>
          </a:p>
          <a:p>
            <a:endParaRPr lang="en-US" sz="2400" dirty="0">
              <a:latin typeface="+mj-lt"/>
              <a:cs typeface="Arial" panose="020B0604020202020204" pitchFamily="34" charset="0"/>
            </a:endParaRPr>
          </a:p>
          <a:p>
            <a:pPr marL="498725" indent="-498725">
              <a:buFont typeface="Arial" pitchFamily="34" charset="0"/>
              <a:buChar char="•"/>
            </a:pPr>
            <a:r>
              <a:rPr lang="en-US" sz="2800" dirty="0" smtClean="0">
                <a:latin typeface="+mj-lt"/>
                <a:cs typeface="Arial" panose="020B0604020202020204" pitchFamily="34" charset="0"/>
              </a:rPr>
              <a:t>Text in Calibri, Arial, or Helvetica.</a:t>
            </a:r>
          </a:p>
          <a:p>
            <a:endParaRPr lang="en-US" sz="2800" dirty="0" smtClean="0">
              <a:latin typeface="+mj-lt"/>
              <a:cs typeface="Arial" panose="020B0604020202020204" pitchFamily="34" charset="0"/>
            </a:endParaRPr>
          </a:p>
          <a:p>
            <a:pPr marL="498725" indent="-498725">
              <a:buFont typeface="Arial" pitchFamily="34" charset="0"/>
              <a:buChar char="•"/>
            </a:pPr>
            <a:r>
              <a:rPr lang="en-US" sz="2800" dirty="0">
                <a:cs typeface="Arial" panose="020B0604020202020204" pitchFamily="34" charset="0"/>
              </a:rPr>
              <a:t>Text in Calibri, Arial, or Helvetica</a:t>
            </a:r>
            <a:r>
              <a:rPr lang="en-US" sz="2800" dirty="0" smtClean="0">
                <a:cs typeface="Arial" panose="020B0604020202020204" pitchFamily="34" charset="0"/>
              </a:rPr>
              <a:t>.</a:t>
            </a:r>
          </a:p>
          <a:p>
            <a:endParaRPr lang="en-US" sz="2800" dirty="0">
              <a:cs typeface="Arial" panose="020B0604020202020204" pitchFamily="34" charset="0"/>
            </a:endParaRPr>
          </a:p>
          <a:p>
            <a:pPr marL="498725" indent="-498725">
              <a:buFont typeface="Arial" pitchFamily="34" charset="0"/>
              <a:buChar char="•"/>
            </a:pPr>
            <a:r>
              <a:rPr lang="en-US" sz="2800" dirty="0">
                <a:cs typeface="Arial" panose="020B0604020202020204" pitchFamily="34" charset="0"/>
              </a:rPr>
              <a:t>Text in Calibri, Arial, or Helvetica</a:t>
            </a:r>
            <a:r>
              <a:rPr lang="en-US" sz="2800" dirty="0" smtClean="0">
                <a:cs typeface="Arial" panose="020B0604020202020204" pitchFamily="34" charset="0"/>
              </a:rPr>
              <a:t>.</a:t>
            </a:r>
          </a:p>
          <a:p>
            <a:endParaRPr lang="en-US" sz="2800" dirty="0">
              <a:cs typeface="Arial" panose="020B0604020202020204" pitchFamily="34" charset="0"/>
            </a:endParaRPr>
          </a:p>
          <a:p>
            <a:pPr marL="498725" indent="-498725">
              <a:buFont typeface="Arial" pitchFamily="34" charset="0"/>
              <a:buChar char="•"/>
            </a:pPr>
            <a:r>
              <a:rPr lang="en-US" sz="2800" dirty="0">
                <a:cs typeface="Arial" panose="020B0604020202020204" pitchFamily="34" charset="0"/>
              </a:rPr>
              <a:t>Text in Calibri, Arial, or Helvetica.</a:t>
            </a:r>
          </a:p>
        </p:txBody>
      </p:sp>
      <p:sp>
        <p:nvSpPr>
          <p:cNvPr id="40" name="TextBox 39"/>
          <p:cNvSpPr txBox="1"/>
          <p:nvPr/>
        </p:nvSpPr>
        <p:spPr>
          <a:xfrm>
            <a:off x="38521613" y="7588995"/>
            <a:ext cx="10603345" cy="5270242"/>
          </a:xfrm>
          <a:prstGeom prst="rect">
            <a:avLst/>
          </a:prstGeom>
          <a:noFill/>
        </p:spPr>
        <p:txBody>
          <a:bodyPr wrap="square" lIns="159592" tIns="79796" rIns="159592" bIns="79796" rtlCol="0">
            <a:spAutoFit/>
          </a:bodyPr>
          <a:lstStyle/>
          <a:p>
            <a:pPr lvl="0"/>
            <a:r>
              <a:rPr lang="en-US" sz="5600" b="1" cap="all" dirty="0">
                <a:solidFill>
                  <a:srgbClr val="1F497D"/>
                </a:solidFill>
                <a:cs typeface="Arial" panose="020B0604020202020204" pitchFamily="34" charset="0"/>
              </a:rPr>
              <a:t>references</a:t>
            </a:r>
          </a:p>
          <a:p>
            <a:endParaRPr lang="en-US" sz="2400" dirty="0">
              <a:cs typeface="Arial" panose="020B0604020202020204" pitchFamily="34" charset="0"/>
            </a:endParaRPr>
          </a:p>
          <a:p>
            <a:r>
              <a:rPr lang="en-US" sz="2800" dirty="0">
                <a:cs typeface="Arial" panose="020B0604020202020204" pitchFamily="34" charset="0"/>
              </a:rPr>
              <a:t>Assure that scientific studies utilized or referenced in your presentation are from sources acceptable to the scientific and medical community. PubMed citations in the Summary (text) display are useful for a list of references or a bibliography. Here is a sample citation in the Summary (text) display format: </a:t>
            </a:r>
          </a:p>
          <a:p>
            <a:endParaRPr lang="en-US" sz="2800" dirty="0">
              <a:cs typeface="Arial" panose="020B0604020202020204" pitchFamily="34" charset="0"/>
            </a:endParaRPr>
          </a:p>
          <a:p>
            <a:pPr marL="598498" indent="-598498">
              <a:buFont typeface="+mj-lt"/>
              <a:buAutoNum type="arabicPeriod"/>
            </a:pPr>
            <a:r>
              <a:rPr lang="en-US" sz="2800" dirty="0">
                <a:cs typeface="Arial" panose="020B0604020202020204" pitchFamily="34" charset="0"/>
              </a:rPr>
              <a:t>Freedman SB, Adler M, Seshadri R, Powell EC. Oral ondansetron for gastroenteritis in a pediatric emergency department. N Engl J Med. 2006 Apr 20;354(16):1698-705. PubMed PMID: 16625009.</a:t>
            </a:r>
          </a:p>
        </p:txBody>
      </p:sp>
      <p:cxnSp>
        <p:nvCxnSpPr>
          <p:cNvPr id="8" name="Straight Connector 7"/>
          <p:cNvCxnSpPr/>
          <p:nvPr/>
        </p:nvCxnSpPr>
        <p:spPr>
          <a:xfrm>
            <a:off x="1016639" y="6877436"/>
            <a:ext cx="49333646" cy="0"/>
          </a:xfrm>
          <a:prstGeom prst="line">
            <a:avLst/>
          </a:prstGeom>
          <a:ln w="5715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521613" y="26620858"/>
            <a:ext cx="10603345" cy="6993791"/>
          </a:xfrm>
          <a:prstGeom prst="rect">
            <a:avLst/>
          </a:prstGeom>
          <a:noFill/>
        </p:spPr>
        <p:txBody>
          <a:bodyPr wrap="square" lIns="159592" tIns="79796" rIns="159592" bIns="79796" rtlCol="0">
            <a:spAutoFit/>
          </a:bodyPr>
          <a:lstStyle/>
          <a:p>
            <a:pPr lvl="0"/>
            <a:r>
              <a:rPr lang="en-US" sz="5600" b="1" cap="all" dirty="0">
                <a:solidFill>
                  <a:srgbClr val="1F497D"/>
                </a:solidFill>
                <a:cs typeface="Arial" panose="020B0604020202020204" pitchFamily="34" charset="0"/>
              </a:rPr>
              <a:t>Funding and support</a:t>
            </a:r>
          </a:p>
          <a:p>
            <a:endParaRPr lang="en-US" sz="2400" dirty="0">
              <a:cs typeface="Arial" panose="020B0604020202020204" pitchFamily="34" charset="0"/>
            </a:endParaRPr>
          </a:p>
          <a:p>
            <a:r>
              <a:rPr lang="en-US" sz="2800" dirty="0">
                <a:cs typeface="Arial" panose="020B0604020202020204" pitchFamily="34" charset="0"/>
              </a:rPr>
              <a:t>You </a:t>
            </a:r>
            <a:r>
              <a:rPr lang="en-US" sz="2800" u="sng" dirty="0">
                <a:cs typeface="Arial" panose="020B0604020202020204" pitchFamily="34" charset="0"/>
              </a:rPr>
              <a:t>must</a:t>
            </a:r>
            <a:r>
              <a:rPr lang="en-US" sz="2800" dirty="0">
                <a:cs typeface="Arial" panose="020B0604020202020204" pitchFamily="34" charset="0"/>
              </a:rPr>
              <a:t> acknowledge all funding sources. Do not use industry logos, registered trademarks, trade names, or product-group messages of any defined commercial interest(s). A commercial interest is any entity producing, marketing, re-selling, or distributing health care goods or services consumed by, or used on, patients</a:t>
            </a:r>
            <a:r>
              <a:rPr lang="en-US" sz="2800" dirty="0" smtClean="0">
                <a:cs typeface="Arial" panose="020B0604020202020204" pitchFamily="34" charset="0"/>
              </a:rPr>
              <a:t>.</a:t>
            </a:r>
          </a:p>
          <a:p>
            <a:endParaRPr lang="en-US" sz="2800" dirty="0">
              <a:cs typeface="Arial" panose="020B0604020202020204" pitchFamily="34" charset="0"/>
            </a:endParaRPr>
          </a:p>
          <a:p>
            <a:r>
              <a:rPr lang="en-US" sz="2800" dirty="0" smtClean="0">
                <a:cs typeface="Arial" panose="020B0604020202020204" pitchFamily="34" charset="0"/>
              </a:rPr>
              <a:t>If you have used any core facilities at </a:t>
            </a:r>
            <a:r>
              <a:rPr lang="en-US" sz="2800" dirty="0" err="1" smtClean="0">
                <a:cs typeface="Arial" panose="020B0604020202020204" pitchFamily="34" charset="0"/>
              </a:rPr>
              <a:t>Schepens</a:t>
            </a:r>
            <a:r>
              <a:rPr lang="en-US" sz="2800" dirty="0" smtClean="0">
                <a:cs typeface="Arial" panose="020B0604020202020204" pitchFamily="34" charset="0"/>
              </a:rPr>
              <a:t> Eye Research Institute (morphology and imaging, animal visual assessment, printing services, etc.), please add “Supported by NIH National Eye Institute Core Grant P30EYE003790.</a:t>
            </a:r>
          </a:p>
          <a:p>
            <a:endParaRPr lang="en-US" sz="2800" dirty="0">
              <a:cs typeface="Arial" panose="020B0604020202020204" pitchFamily="34" charset="0"/>
            </a:endParaRPr>
          </a:p>
          <a:p>
            <a:r>
              <a:rPr lang="en-US" sz="2800" dirty="0" smtClean="0">
                <a:cs typeface="Arial" panose="020B0604020202020204" pitchFamily="34" charset="0"/>
              </a:rPr>
              <a:t>Also, please acknowledge those who have helped with the study or with poster preparation and editing here.</a:t>
            </a:r>
            <a:endParaRPr lang="en-US" sz="2800" dirty="0">
              <a:cs typeface="Arial" panose="020B0604020202020204" pitchFamily="34" charset="0"/>
            </a:endParaRPr>
          </a:p>
        </p:txBody>
      </p:sp>
      <p:sp>
        <p:nvSpPr>
          <p:cNvPr id="52" name="TextBox 51"/>
          <p:cNvSpPr txBox="1"/>
          <p:nvPr/>
        </p:nvSpPr>
        <p:spPr>
          <a:xfrm>
            <a:off x="14207488" y="7642609"/>
            <a:ext cx="10603345" cy="2477810"/>
          </a:xfrm>
          <a:prstGeom prst="rect">
            <a:avLst/>
          </a:prstGeom>
          <a:noFill/>
        </p:spPr>
        <p:txBody>
          <a:bodyPr wrap="square" lIns="159592" tIns="79796" rIns="159592" bIns="79796" rtlCol="0">
            <a:spAutoFit/>
          </a:bodyPr>
          <a:lstStyle/>
          <a:p>
            <a:r>
              <a:rPr lang="en-US" sz="5600" b="1" cap="all" dirty="0">
                <a:solidFill>
                  <a:srgbClr val="1F497D"/>
                </a:solidFill>
                <a:cs typeface="Arial" panose="020B0604020202020204" pitchFamily="34" charset="0"/>
              </a:rPr>
              <a:t>RESULTS</a:t>
            </a:r>
            <a:endParaRPr lang="en-US" sz="5600" dirty="0">
              <a:solidFill>
                <a:srgbClr val="1F497D"/>
              </a:solidFill>
              <a:cs typeface="Arial" panose="020B0604020202020204" pitchFamily="34" charset="0"/>
            </a:endParaRPr>
          </a:p>
          <a:p>
            <a:endParaRPr lang="en-US" sz="2400" dirty="0">
              <a:cs typeface="Arial" panose="020B0604020202020204" pitchFamily="34" charset="0"/>
            </a:endParaRPr>
          </a:p>
          <a:p>
            <a:pPr>
              <a:spcBef>
                <a:spcPts val="1745"/>
              </a:spcBef>
            </a:pPr>
            <a:r>
              <a:rPr lang="en-US" sz="2800" b="1" cap="all" dirty="0">
                <a:cs typeface="Arial" panose="020B0604020202020204" pitchFamily="34" charset="0"/>
              </a:rPr>
              <a:t>Subhead</a:t>
            </a:r>
          </a:p>
          <a:p>
            <a:r>
              <a:rPr lang="en-US" sz="2800" dirty="0">
                <a:cs typeface="Arial" panose="020B0604020202020204" pitchFamily="34" charset="0"/>
              </a:rPr>
              <a:t>Text in </a:t>
            </a:r>
            <a:r>
              <a:rPr lang="en-US" sz="2800" dirty="0" smtClean="0">
                <a:cs typeface="Arial" panose="020B0604020202020204" pitchFamily="34" charset="0"/>
              </a:rPr>
              <a:t>Calibri, Arial, or Helvetica</a:t>
            </a:r>
            <a:endParaRPr lang="en-US" sz="2800" dirty="0">
              <a:cs typeface="Arial" panose="020B0604020202020204" pitchFamily="34" charset="0"/>
            </a:endParaRPr>
          </a:p>
        </p:txBody>
      </p:sp>
      <p:sp>
        <p:nvSpPr>
          <p:cNvPr id="36" name="TextBox 35"/>
          <p:cNvSpPr txBox="1"/>
          <p:nvPr/>
        </p:nvSpPr>
        <p:spPr>
          <a:xfrm>
            <a:off x="14314510" y="19073372"/>
            <a:ext cx="10474036" cy="1022925"/>
          </a:xfrm>
          <a:prstGeom prst="rect">
            <a:avLst/>
          </a:prstGeom>
          <a:noFill/>
        </p:spPr>
        <p:txBody>
          <a:bodyPr wrap="square" lIns="159592" tIns="79796" rIns="159592" bIns="79796" rtlCol="0">
            <a:spAutoFit/>
          </a:bodyPr>
          <a:lstStyle/>
          <a:p>
            <a:r>
              <a:rPr lang="en-US" sz="2800" b="1" dirty="0"/>
              <a:t>FIGURE 1</a:t>
            </a:r>
          </a:p>
          <a:p>
            <a:r>
              <a:rPr lang="en-US" sz="2800" i="1" dirty="0">
                <a:cs typeface="Arial" panose="020B0604020202020204" pitchFamily="34" charset="0"/>
              </a:rPr>
              <a:t>Caption text in </a:t>
            </a:r>
            <a:r>
              <a:rPr lang="en-US" sz="2800" i="1" dirty="0" smtClean="0">
                <a:cs typeface="Arial" panose="020B0604020202020204" pitchFamily="34" charset="0"/>
              </a:rPr>
              <a:t>Calibri, Arial, </a:t>
            </a:r>
            <a:r>
              <a:rPr lang="en-US" sz="2800" i="1" dirty="0">
                <a:cs typeface="Arial" panose="020B0604020202020204" pitchFamily="34" charset="0"/>
              </a:rPr>
              <a:t>or Helvetica italic</a:t>
            </a:r>
          </a:p>
        </p:txBody>
      </p:sp>
      <p:sp>
        <p:nvSpPr>
          <p:cNvPr id="37" name="TextBox 36"/>
          <p:cNvSpPr txBox="1"/>
          <p:nvPr/>
        </p:nvSpPr>
        <p:spPr>
          <a:xfrm>
            <a:off x="14314509" y="26902802"/>
            <a:ext cx="5172364" cy="1453812"/>
          </a:xfrm>
          <a:prstGeom prst="rect">
            <a:avLst/>
          </a:prstGeom>
          <a:noFill/>
        </p:spPr>
        <p:txBody>
          <a:bodyPr wrap="square" lIns="159592" tIns="79796" rIns="159592" bIns="79796" rtlCol="0">
            <a:spAutoFit/>
          </a:bodyPr>
          <a:lstStyle/>
          <a:p>
            <a:r>
              <a:rPr lang="en-US" sz="2800" b="1" dirty="0"/>
              <a:t>FIGURE 2</a:t>
            </a:r>
          </a:p>
          <a:p>
            <a:r>
              <a:rPr lang="en-US" sz="2800" i="1" dirty="0"/>
              <a:t>Caption text in </a:t>
            </a:r>
            <a:r>
              <a:rPr lang="en-US" sz="2800" i="1" dirty="0" smtClean="0"/>
              <a:t>Calibri, Arial, or Helvetica italic</a:t>
            </a:r>
            <a:endParaRPr lang="en-US" sz="2800" i="1" dirty="0"/>
          </a:p>
        </p:txBody>
      </p:sp>
      <p:sp>
        <p:nvSpPr>
          <p:cNvPr id="41" name="TextBox 40"/>
          <p:cNvSpPr txBox="1"/>
          <p:nvPr/>
        </p:nvSpPr>
        <p:spPr>
          <a:xfrm>
            <a:off x="20031938" y="26902802"/>
            <a:ext cx="5172364" cy="1453812"/>
          </a:xfrm>
          <a:prstGeom prst="rect">
            <a:avLst/>
          </a:prstGeom>
          <a:noFill/>
        </p:spPr>
        <p:txBody>
          <a:bodyPr wrap="square" lIns="159592" tIns="79796" rIns="159592" bIns="79796" rtlCol="0">
            <a:spAutoFit/>
          </a:bodyPr>
          <a:lstStyle/>
          <a:p>
            <a:r>
              <a:rPr lang="en-US" sz="2800" b="1" dirty="0"/>
              <a:t>FIGURE 3</a:t>
            </a:r>
          </a:p>
          <a:p>
            <a:r>
              <a:rPr lang="en-US" sz="2800" i="1" dirty="0"/>
              <a:t>Caption text in </a:t>
            </a:r>
            <a:r>
              <a:rPr lang="en-US" sz="2800" i="1" dirty="0" smtClean="0"/>
              <a:t>Calibri, Arial, or Helvetica italic</a:t>
            </a:r>
            <a:endParaRPr lang="en-US" sz="2800" i="1" dirty="0"/>
          </a:p>
        </p:txBody>
      </p:sp>
      <p:sp>
        <p:nvSpPr>
          <p:cNvPr id="54" name="TextBox 53"/>
          <p:cNvSpPr txBox="1"/>
          <p:nvPr/>
        </p:nvSpPr>
        <p:spPr>
          <a:xfrm>
            <a:off x="26314132" y="7642608"/>
            <a:ext cx="10344727" cy="638204"/>
          </a:xfrm>
          <a:prstGeom prst="rect">
            <a:avLst/>
          </a:prstGeom>
          <a:noFill/>
        </p:spPr>
        <p:txBody>
          <a:bodyPr wrap="square" lIns="159592" tIns="79796" rIns="159592" bIns="79796" rtlCol="0">
            <a:spAutoFit/>
          </a:bodyPr>
          <a:lstStyle/>
          <a:p>
            <a:r>
              <a:rPr lang="en-US" sz="3100" b="1" dirty="0" smtClean="0">
                <a:latin typeface="+mj-lt"/>
                <a:cs typeface="Arial" panose="020B0604020202020204" pitchFamily="34" charset="0"/>
              </a:rPr>
              <a:t>Table Title in Calibri, Arial, </a:t>
            </a:r>
            <a:r>
              <a:rPr lang="en-US" sz="3100" b="1" dirty="0">
                <a:latin typeface="+mj-lt"/>
                <a:cs typeface="Arial" panose="020B0604020202020204" pitchFamily="34" charset="0"/>
              </a:rPr>
              <a:t>or Helvetica </a:t>
            </a:r>
            <a:r>
              <a:rPr lang="en-US" sz="3100" b="1" dirty="0" smtClean="0">
                <a:latin typeface="+mj-lt"/>
                <a:cs typeface="Arial" panose="020B0604020202020204" pitchFamily="34" charset="0"/>
              </a:rPr>
              <a:t>BOLD</a:t>
            </a:r>
            <a:endParaRPr lang="en-US" sz="3100" b="1" dirty="0">
              <a:latin typeface="+mj-lt"/>
              <a:cs typeface="Arial" panose="020B0604020202020204" pitchFamily="34" charset="0"/>
            </a:endParaRPr>
          </a:p>
        </p:txBody>
      </p:sp>
      <p:sp>
        <p:nvSpPr>
          <p:cNvPr id="55" name="TextBox 54"/>
          <p:cNvSpPr txBox="1"/>
          <p:nvPr/>
        </p:nvSpPr>
        <p:spPr>
          <a:xfrm>
            <a:off x="26314132" y="16484274"/>
            <a:ext cx="10474036" cy="899814"/>
          </a:xfrm>
          <a:prstGeom prst="rect">
            <a:avLst/>
          </a:prstGeom>
          <a:noFill/>
        </p:spPr>
        <p:txBody>
          <a:bodyPr wrap="square" lIns="159592" tIns="79796" rIns="159592" bIns="79796" rtlCol="0">
            <a:spAutoFit/>
          </a:bodyPr>
          <a:lstStyle/>
          <a:p>
            <a:r>
              <a:rPr lang="en-US" sz="2400" b="1" dirty="0">
                <a:latin typeface="Arial" panose="020B0604020202020204" pitchFamily="34" charset="0"/>
                <a:cs typeface="Arial" panose="020B0604020202020204" pitchFamily="34" charset="0"/>
              </a:rPr>
              <a:t>TABLE 1</a:t>
            </a:r>
          </a:p>
          <a:p>
            <a:r>
              <a:rPr lang="en-US" sz="2400" i="1" dirty="0">
                <a:latin typeface="Arial" panose="020B0604020202020204" pitchFamily="34" charset="0"/>
                <a:cs typeface="Arial" panose="020B0604020202020204" pitchFamily="34" charset="0"/>
              </a:rPr>
              <a:t>Caption</a:t>
            </a:r>
          </a:p>
        </p:txBody>
      </p:sp>
      <p:pic>
        <p:nvPicPr>
          <p:cNvPr id="56" name="Picture 55"/>
          <p:cNvPicPr>
            <a:picLocks noChangeAspect="1"/>
          </p:cNvPicPr>
          <p:nvPr/>
        </p:nvPicPr>
        <p:blipFill rotWithShape="1">
          <a:blip r:embed="rId7">
            <a:extLst>
              <a:ext uri="{28A0092B-C50C-407E-A947-70E740481C1C}">
                <a14:useLocalDpi xmlns:a14="http://schemas.microsoft.com/office/drawing/2010/main" val="0"/>
              </a:ext>
            </a:extLst>
          </a:blip>
          <a:srcRect l="28914" r="23163" b="606"/>
          <a:stretch/>
        </p:blipFill>
        <p:spPr>
          <a:xfrm>
            <a:off x="14314510" y="10529759"/>
            <a:ext cx="10474038" cy="7994444"/>
          </a:xfrm>
          <a:prstGeom prst="rect">
            <a:avLst/>
          </a:prstGeom>
        </p:spPr>
      </p:pic>
      <p:pic>
        <p:nvPicPr>
          <p:cNvPr id="57" name="Picture 56"/>
          <p:cNvPicPr>
            <a:picLocks noChangeAspect="1"/>
          </p:cNvPicPr>
          <p:nvPr/>
        </p:nvPicPr>
        <p:blipFill rotWithShape="1">
          <a:blip r:embed="rId7">
            <a:extLst>
              <a:ext uri="{28A0092B-C50C-407E-A947-70E740481C1C}">
                <a14:useLocalDpi xmlns:a14="http://schemas.microsoft.com/office/drawing/2010/main" val="0"/>
              </a:ext>
            </a:extLst>
          </a:blip>
          <a:srcRect l="28914" t="68117" r="57855" b="606"/>
          <a:stretch/>
        </p:blipFill>
        <p:spPr>
          <a:xfrm>
            <a:off x="20031938" y="22618384"/>
            <a:ext cx="4711046" cy="4098251"/>
          </a:xfrm>
          <a:prstGeom prst="rect">
            <a:avLst/>
          </a:prstGeom>
        </p:spPr>
      </p:pic>
      <p:pic>
        <p:nvPicPr>
          <p:cNvPr id="58" name="Picture 57"/>
          <p:cNvPicPr>
            <a:picLocks noChangeAspect="1"/>
          </p:cNvPicPr>
          <p:nvPr/>
        </p:nvPicPr>
        <p:blipFill rotWithShape="1">
          <a:blip r:embed="rId7">
            <a:extLst>
              <a:ext uri="{28A0092B-C50C-407E-A947-70E740481C1C}">
                <a14:useLocalDpi xmlns:a14="http://schemas.microsoft.com/office/drawing/2010/main" val="0"/>
              </a:ext>
            </a:extLst>
          </a:blip>
          <a:srcRect l="10055" t="36976" r="76714" b="31747"/>
          <a:stretch/>
        </p:blipFill>
        <p:spPr>
          <a:xfrm>
            <a:off x="14314509" y="22618384"/>
            <a:ext cx="4711046" cy="4098251"/>
          </a:xfrm>
          <a:prstGeom prst="rect">
            <a:avLst/>
          </a:prstGeom>
        </p:spPr>
      </p:pic>
      <p:graphicFrame>
        <p:nvGraphicFramePr>
          <p:cNvPr id="59" name="Table 58"/>
          <p:cNvGraphicFramePr>
            <a:graphicFrameLocks noGrp="1"/>
          </p:cNvGraphicFramePr>
          <p:nvPr>
            <p:extLst>
              <p:ext uri="{D42A27DB-BD31-4B8C-83A1-F6EECF244321}">
                <p14:modId xmlns:p14="http://schemas.microsoft.com/office/powerpoint/2010/main" val="1135620681"/>
              </p:ext>
            </p:extLst>
          </p:nvPr>
        </p:nvGraphicFramePr>
        <p:xfrm>
          <a:off x="26475345" y="8533301"/>
          <a:ext cx="9756767" cy="7812113"/>
        </p:xfrm>
        <a:graphic>
          <a:graphicData uri="http://schemas.openxmlformats.org/drawingml/2006/table">
            <a:tbl>
              <a:tblPr firstRow="1" bandRow="1">
                <a:tableStyleId>{7E9639D4-E3E2-4D34-9284-5A2195B3D0D7}</a:tableStyleId>
              </a:tblPr>
              <a:tblGrid>
                <a:gridCol w="3047517"/>
                <a:gridCol w="3047517"/>
                <a:gridCol w="3661733"/>
              </a:tblGrid>
              <a:tr h="674255">
                <a:tc>
                  <a:txBody>
                    <a:bodyPr/>
                    <a:lstStyle/>
                    <a:p>
                      <a:r>
                        <a:rPr lang="en-US" sz="3200" dirty="0" smtClean="0"/>
                        <a:t>Header</a:t>
                      </a:r>
                      <a:endParaRPr lang="en-US" sz="32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50000"/>
                      </a:schemeClr>
                    </a:solidFill>
                  </a:tcPr>
                </a:tc>
                <a:tc>
                  <a:txBody>
                    <a:bodyPr/>
                    <a:lstStyle/>
                    <a:p>
                      <a:r>
                        <a:rPr lang="en-US" sz="3200" baseline="0" dirty="0" smtClean="0"/>
                        <a:t>Header</a:t>
                      </a:r>
                      <a:endParaRPr lang="en-US" sz="32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r>
                        <a:rPr lang="en-US" sz="3200" dirty="0" smtClean="0"/>
                        <a:t>Header</a:t>
                      </a:r>
                      <a:endParaRPr lang="en-US" sz="32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50000"/>
                      </a:schemeClr>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baseline="0" dirty="0" smtClean="0">
                          <a:latin typeface="Arial" panose="020B0604020202020204" pitchFamily="34" charset="0"/>
                          <a:cs typeface="Arial" panose="020B0604020202020204" pitchFamily="34" charset="0"/>
                        </a:rPr>
                        <a:t>0.0</a:t>
                      </a:r>
                      <a:endParaRPr lang="en-US" sz="2800" baseline="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60" name="TextBox 59"/>
          <p:cNvSpPr txBox="1"/>
          <p:nvPr/>
        </p:nvSpPr>
        <p:spPr>
          <a:xfrm>
            <a:off x="26314132" y="17882675"/>
            <a:ext cx="10344727" cy="638204"/>
          </a:xfrm>
          <a:prstGeom prst="rect">
            <a:avLst/>
          </a:prstGeom>
          <a:noFill/>
        </p:spPr>
        <p:txBody>
          <a:bodyPr wrap="square" lIns="159592" tIns="79796" rIns="159592" bIns="79796" rtlCol="0">
            <a:spAutoFit/>
          </a:bodyPr>
          <a:lstStyle/>
          <a:p>
            <a:r>
              <a:rPr lang="en-US" sz="3100" b="1" dirty="0" smtClean="0">
                <a:latin typeface="+mj-lt"/>
                <a:cs typeface="Arial" panose="020B0604020202020204" pitchFamily="34" charset="0"/>
              </a:rPr>
              <a:t>Table Title in Calibri, Arial, </a:t>
            </a:r>
            <a:r>
              <a:rPr lang="en-US" sz="3100" b="1" dirty="0">
                <a:latin typeface="+mj-lt"/>
                <a:cs typeface="Arial" panose="020B0604020202020204" pitchFamily="34" charset="0"/>
              </a:rPr>
              <a:t>or Helvetica </a:t>
            </a:r>
            <a:r>
              <a:rPr lang="en-US" sz="3100" b="1" dirty="0" smtClean="0">
                <a:latin typeface="+mj-lt"/>
                <a:cs typeface="Arial" panose="020B0604020202020204" pitchFamily="34" charset="0"/>
              </a:rPr>
              <a:t>BOLD</a:t>
            </a:r>
            <a:endParaRPr lang="en-US" sz="3100" b="1" dirty="0">
              <a:latin typeface="+mj-lt"/>
              <a:cs typeface="Arial" panose="020B0604020202020204" pitchFamily="34" charset="0"/>
            </a:endParaRPr>
          </a:p>
        </p:txBody>
      </p:sp>
      <p:sp>
        <p:nvSpPr>
          <p:cNvPr id="61" name="TextBox 60"/>
          <p:cNvSpPr txBox="1"/>
          <p:nvPr/>
        </p:nvSpPr>
        <p:spPr>
          <a:xfrm>
            <a:off x="26434447" y="24719372"/>
            <a:ext cx="10474036" cy="899814"/>
          </a:xfrm>
          <a:prstGeom prst="rect">
            <a:avLst/>
          </a:prstGeom>
          <a:noFill/>
        </p:spPr>
        <p:txBody>
          <a:bodyPr wrap="square" lIns="159592" tIns="79796" rIns="159592" bIns="79796" rtlCol="0">
            <a:spAutoFit/>
          </a:bodyPr>
          <a:lstStyle/>
          <a:p>
            <a:r>
              <a:rPr lang="en-US" sz="2400" b="1" dirty="0">
                <a:latin typeface="Arial" panose="020B0604020202020204" pitchFamily="34" charset="0"/>
                <a:cs typeface="Arial" panose="020B0604020202020204" pitchFamily="34" charset="0"/>
              </a:rPr>
              <a:t>TABLE 2</a:t>
            </a:r>
          </a:p>
          <a:p>
            <a:r>
              <a:rPr lang="en-US" sz="2400" i="1" dirty="0">
                <a:latin typeface="Arial" panose="020B0604020202020204" pitchFamily="34" charset="0"/>
                <a:cs typeface="Arial" panose="020B0604020202020204" pitchFamily="34" charset="0"/>
              </a:rPr>
              <a:t>Caption</a:t>
            </a:r>
          </a:p>
        </p:txBody>
      </p:sp>
      <p:graphicFrame>
        <p:nvGraphicFramePr>
          <p:cNvPr id="62" name="Table 61"/>
          <p:cNvGraphicFramePr>
            <a:graphicFrameLocks noGrp="1"/>
          </p:cNvGraphicFramePr>
          <p:nvPr>
            <p:extLst>
              <p:ext uri="{D42A27DB-BD31-4B8C-83A1-F6EECF244321}">
                <p14:modId xmlns:p14="http://schemas.microsoft.com/office/powerpoint/2010/main" val="584334062"/>
              </p:ext>
            </p:extLst>
          </p:nvPr>
        </p:nvGraphicFramePr>
        <p:xfrm>
          <a:off x="26475344" y="18813754"/>
          <a:ext cx="9789096" cy="5772725"/>
        </p:xfrm>
        <a:graphic>
          <a:graphicData uri="http://schemas.openxmlformats.org/drawingml/2006/table">
            <a:tbl>
              <a:tblPr firstRow="1" bandRow="1">
                <a:tableStyleId>{7E9639D4-E3E2-4D34-9284-5A2195B3D0D7}</a:tableStyleId>
              </a:tblPr>
              <a:tblGrid>
                <a:gridCol w="3263032"/>
                <a:gridCol w="3263032"/>
                <a:gridCol w="3263032"/>
              </a:tblGrid>
              <a:tr h="674255">
                <a:tc>
                  <a:txBody>
                    <a:bodyPr/>
                    <a:lstStyle/>
                    <a:p>
                      <a:r>
                        <a:rPr lang="en-US" sz="3200" dirty="0" smtClean="0"/>
                        <a:t>Header</a:t>
                      </a:r>
                      <a:endParaRPr lang="en-US" sz="32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50000"/>
                      </a:schemeClr>
                    </a:solidFill>
                  </a:tcPr>
                </a:tc>
                <a:tc>
                  <a:txBody>
                    <a:bodyPr/>
                    <a:lstStyle/>
                    <a:p>
                      <a:r>
                        <a:rPr lang="en-US" sz="3200" dirty="0" smtClean="0"/>
                        <a:t>Header</a:t>
                      </a:r>
                      <a:endParaRPr lang="en-US" sz="32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r>
                        <a:rPr lang="en-US" sz="3200" dirty="0" smtClean="0"/>
                        <a:t>Header</a:t>
                      </a:r>
                      <a:endParaRPr lang="en-US" sz="32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50000"/>
                      </a:schemeClr>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942109">
                <a:tc>
                  <a:txBody>
                    <a:bodyPr/>
                    <a:lstStyle/>
                    <a:p>
                      <a:pPr marL="0" marR="0" indent="0" algn="l" defTabSz="2873776"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Item </a:t>
                      </a:r>
                      <a:r>
                        <a:rPr lang="en-US" sz="2800" baseline="0" dirty="0" smtClean="0">
                          <a:latin typeface="Arial" panose="020B0604020202020204" pitchFamily="34" charset="0"/>
                          <a:cs typeface="Arial" panose="020B0604020202020204" pitchFamily="34" charset="0"/>
                        </a:rPr>
                        <a:t>descriptive text here</a:t>
                      </a:r>
                      <a:r>
                        <a:rPr lang="en-US" sz="2800" dirty="0" smtClean="0">
                          <a:latin typeface="Arial" panose="020B0604020202020204" pitchFamily="34" charset="0"/>
                          <a:cs typeface="Arial" panose="020B0604020202020204" pitchFamily="34" charset="0"/>
                        </a:rPr>
                        <a:t> </a:t>
                      </a: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2800" dirty="0" smtClean="0">
                          <a:latin typeface="Arial" panose="020B0604020202020204" pitchFamily="34" charset="0"/>
                          <a:cs typeface="Arial" panose="020B0604020202020204" pitchFamily="34" charset="0"/>
                        </a:rPr>
                        <a:t>.0000</a:t>
                      </a:r>
                      <a:endParaRPr lang="en-US" sz="2800" dirty="0">
                        <a:latin typeface="Arial" panose="020B0604020202020204" pitchFamily="34" charset="0"/>
                        <a:cs typeface="Arial" panose="020B0604020202020204" pitchFamily="34" charset="0"/>
                      </a:endParaRPr>
                    </a:p>
                  </a:txBody>
                  <a:tcPr marL="155171" marR="155171" marT="83127" marB="8312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63" name="TextBox 62"/>
          <p:cNvSpPr txBox="1"/>
          <p:nvPr/>
        </p:nvSpPr>
        <p:spPr>
          <a:xfrm>
            <a:off x="14272177" y="20922583"/>
            <a:ext cx="10520437" cy="1022925"/>
          </a:xfrm>
          <a:prstGeom prst="rect">
            <a:avLst/>
          </a:prstGeom>
          <a:noFill/>
        </p:spPr>
        <p:txBody>
          <a:bodyPr wrap="square" lIns="159592" tIns="79796" rIns="159592" bIns="79796" rtlCol="0">
            <a:spAutoFit/>
          </a:bodyPr>
          <a:lstStyle/>
          <a:p>
            <a:pPr>
              <a:spcBef>
                <a:spcPts val="1745"/>
              </a:spcBef>
            </a:pPr>
            <a:r>
              <a:rPr lang="en-US" sz="2800" b="1" cap="all" dirty="0">
                <a:cs typeface="Arial" panose="020B0604020202020204" pitchFamily="34" charset="0"/>
              </a:rPr>
              <a:t>Subhead</a:t>
            </a:r>
          </a:p>
          <a:p>
            <a:r>
              <a:rPr lang="en-US" sz="2800" dirty="0">
                <a:cs typeface="Arial" panose="020B0604020202020204" pitchFamily="34" charset="0"/>
              </a:rPr>
              <a:t>Text in </a:t>
            </a:r>
            <a:r>
              <a:rPr lang="en-US" sz="2800" dirty="0" smtClean="0">
                <a:cs typeface="Arial" panose="020B0604020202020204" pitchFamily="34" charset="0"/>
              </a:rPr>
              <a:t>Calibri, Arial, or Helvetica</a:t>
            </a:r>
            <a:endParaRPr lang="en-US" sz="2800" strike="sngStrike" dirty="0">
              <a:solidFill>
                <a:srgbClr val="FF0000"/>
              </a:solidFill>
              <a:cs typeface="Arial" panose="020B0604020202020204" pitchFamily="34" charset="0"/>
            </a:endParaRPr>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54662" y="3755807"/>
            <a:ext cx="9307935" cy="2288182"/>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6930" y="4352193"/>
            <a:ext cx="9803226" cy="1725515"/>
          </a:xfrm>
          <a:prstGeom prst="rect">
            <a:avLst/>
          </a:prstGeom>
        </p:spPr>
      </p:pic>
      <p:sp>
        <p:nvSpPr>
          <p:cNvPr id="32" name="TextBox 64"/>
          <p:cNvSpPr txBox="1">
            <a:spLocks noChangeArrowheads="1"/>
          </p:cNvSpPr>
          <p:nvPr/>
        </p:nvSpPr>
        <p:spPr bwMode="auto">
          <a:xfrm rot="16200000" flipV="1">
            <a:off x="-17638836" y="17687834"/>
            <a:ext cx="36576003" cy="1200329"/>
          </a:xfrm>
          <a:prstGeom prst="rect">
            <a:avLst/>
          </a:prstGeom>
          <a:solidFill>
            <a:srgbClr val="FFFF00"/>
          </a:solidFill>
          <a:ln w="9525">
            <a:solidFill>
              <a:srgbClr val="C00000"/>
            </a:solidFill>
            <a:miter lim="800000"/>
            <a:headEnd/>
            <a:tailEnd/>
          </a:ln>
        </p:spPr>
        <p:txBody>
          <a:bodyPr wrap="square">
            <a:spAutoFit/>
          </a:bodyPr>
          <a:lstStyle/>
          <a:p>
            <a:r>
              <a:rPr lang="en-US" sz="7200" dirty="0" smtClean="0"/>
              <a:t>XXXXXXXXXXXXXXXXXXXXXXXXXXXXXXXXXXXXXXXXXXXXXXXXXXXXXXXXXXXXXXXXXXXXXXXXXXXX</a:t>
            </a:r>
            <a:endParaRPr lang="en-US" sz="7200" dirty="0"/>
          </a:p>
        </p:txBody>
      </p:sp>
      <p:sp>
        <p:nvSpPr>
          <p:cNvPr id="33" name="TextBox 64"/>
          <p:cNvSpPr txBox="1">
            <a:spLocks noChangeArrowheads="1"/>
          </p:cNvSpPr>
          <p:nvPr/>
        </p:nvSpPr>
        <p:spPr bwMode="auto">
          <a:xfrm>
            <a:off x="0" y="35375671"/>
            <a:ext cx="51206400" cy="1200329"/>
          </a:xfrm>
          <a:prstGeom prst="rect">
            <a:avLst/>
          </a:prstGeom>
          <a:solidFill>
            <a:srgbClr val="FFFF00"/>
          </a:solidFill>
          <a:ln w="9525">
            <a:solidFill>
              <a:srgbClr val="C00000"/>
            </a:solidFill>
            <a:miter lim="800000"/>
            <a:headEnd/>
            <a:tailEnd/>
          </a:ln>
        </p:spPr>
        <p:txBody>
          <a:bodyPr wrap="square">
            <a:spAutoFit/>
          </a:bodyPr>
          <a:lstStyle/>
          <a:p>
            <a:r>
              <a:rPr lang="en-US" sz="7200" dirty="0" smtClean="0"/>
              <a:t>XXXXXXXXXXXXXXXXXXXXXXXXXXXXXXXXXXXXXXXXXXXXXXXXXXXXXXXXXXXXXXXXXXXXXXXXXXXXXXXXXXXXXXXXXXXXXXXXXXXXXXXXXXX</a:t>
            </a:r>
            <a:endParaRPr lang="en-US" sz="7200" dirty="0"/>
          </a:p>
        </p:txBody>
      </p:sp>
      <p:sp>
        <p:nvSpPr>
          <p:cNvPr id="46" name="TextBox 50"/>
          <p:cNvSpPr txBox="1">
            <a:spLocks noChangeArrowheads="1"/>
          </p:cNvSpPr>
          <p:nvPr/>
        </p:nvSpPr>
        <p:spPr bwMode="auto">
          <a:xfrm>
            <a:off x="1895456" y="31108202"/>
            <a:ext cx="13900041" cy="1938992"/>
          </a:xfrm>
          <a:prstGeom prst="rect">
            <a:avLst/>
          </a:prstGeom>
          <a:solidFill>
            <a:srgbClr val="FFFF00"/>
          </a:solidFill>
          <a:ln w="28575">
            <a:solidFill>
              <a:srgbClr val="C00000"/>
            </a:solidFill>
            <a:miter lim="800000"/>
            <a:headEnd/>
            <a:tailEnd/>
          </a:ln>
        </p:spPr>
        <p:txBody>
          <a:bodyPr wrap="square">
            <a:spAutoFit/>
          </a:bodyPr>
          <a:lstStyle/>
          <a:p>
            <a:r>
              <a:rPr lang="en-US" sz="6000" dirty="0"/>
              <a:t>PLEASE LEAVE A MARGIN AT THE BOTTOM </a:t>
            </a:r>
          </a:p>
          <a:p>
            <a:r>
              <a:rPr lang="en-US" sz="6000" dirty="0"/>
              <a:t>OF YOUR POSTER TO AVOID “CUT OFF.”</a:t>
            </a:r>
          </a:p>
        </p:txBody>
      </p:sp>
      <p:cxnSp>
        <p:nvCxnSpPr>
          <p:cNvPr id="47" name="Straight Arrow Connector 46"/>
          <p:cNvCxnSpPr/>
          <p:nvPr/>
        </p:nvCxnSpPr>
        <p:spPr>
          <a:xfrm flipH="1">
            <a:off x="1371593" y="34055569"/>
            <a:ext cx="4184615" cy="60827"/>
          </a:xfrm>
          <a:prstGeom prst="straightConnector1">
            <a:avLst/>
          </a:prstGeom>
          <a:ln w="190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631074" y="33261734"/>
            <a:ext cx="4508" cy="2116353"/>
          </a:xfrm>
          <a:prstGeom prst="straightConnector1">
            <a:avLst/>
          </a:prstGeom>
          <a:ln w="190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692268" y="1114641"/>
            <a:ext cx="5079895" cy="1569660"/>
          </a:xfrm>
          <a:prstGeom prst="rect">
            <a:avLst/>
          </a:prstGeom>
          <a:noFill/>
        </p:spPr>
        <p:txBody>
          <a:bodyPr wrap="square" rtlCol="0">
            <a:spAutoFit/>
          </a:bodyPr>
          <a:lstStyle/>
          <a:p>
            <a:pPr algn="ctr"/>
            <a:r>
              <a:rPr lang="en-US" sz="4800" b="1" dirty="0" smtClean="0">
                <a:cs typeface="Arial" panose="020B0604020202020204" pitchFamily="34" charset="0"/>
              </a:rPr>
              <a:t>Presentation </a:t>
            </a:r>
            <a:r>
              <a:rPr lang="en-US" sz="4800" b="1" dirty="0">
                <a:cs typeface="Arial" panose="020B0604020202020204" pitchFamily="34" charset="0"/>
              </a:rPr>
              <a:t>(Program) </a:t>
            </a:r>
            <a:r>
              <a:rPr lang="en-US" sz="4800" b="1" dirty="0" smtClean="0">
                <a:cs typeface="Arial" panose="020B0604020202020204" pitchFamily="34" charset="0"/>
              </a:rPr>
              <a:t>Number</a:t>
            </a:r>
            <a:endParaRPr lang="en-US" sz="4800" dirty="0"/>
          </a:p>
        </p:txBody>
      </p:sp>
    </p:spTree>
    <p:extLst>
      <p:ext uri="{BB962C8B-B14F-4D97-AF65-F5344CB8AC3E}">
        <p14:creationId xmlns:p14="http://schemas.microsoft.com/office/powerpoint/2010/main" val="65558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8064" y="9571329"/>
            <a:ext cx="6772246" cy="1942615"/>
          </a:xfrm>
          <a:prstGeom prst="rect">
            <a:avLst/>
          </a:prstGeom>
        </p:spPr>
      </p:pic>
      <p:sp>
        <p:nvSpPr>
          <p:cNvPr id="2" name="Rectangle 1"/>
          <p:cNvSpPr/>
          <p:nvPr/>
        </p:nvSpPr>
        <p:spPr>
          <a:xfrm>
            <a:off x="1552518" y="797040"/>
            <a:ext cx="51735836" cy="3362035"/>
          </a:xfrm>
          <a:prstGeom prst="rect">
            <a:avLst/>
          </a:prstGeom>
        </p:spPr>
        <p:txBody>
          <a:bodyPr wrap="square" lIns="159599" tIns="79800" rIns="159599" bIns="79800">
            <a:spAutoFit/>
          </a:bodyPr>
          <a:lstStyle/>
          <a:p>
            <a:pPr algn="ctr"/>
            <a:r>
              <a:rPr lang="en-US" sz="4200" b="1" dirty="0">
                <a:latin typeface="Arial" panose="020B0604020202020204" pitchFamily="34" charset="0"/>
                <a:cs typeface="Arial" panose="020B0604020202020204" pitchFamily="34" charset="0"/>
              </a:rPr>
              <a:t>Logos of </a:t>
            </a:r>
            <a:r>
              <a:rPr lang="en-US" sz="4200" b="1" dirty="0" smtClean="0">
                <a:latin typeface="Arial" panose="020B0604020202020204" pitchFamily="34" charset="0"/>
                <a:cs typeface="Arial" panose="020B0604020202020204" pitchFamily="34" charset="0"/>
              </a:rPr>
              <a:t>Affiliates and Partners for </a:t>
            </a:r>
            <a:r>
              <a:rPr lang="en-US" sz="4200" b="1" dirty="0">
                <a:latin typeface="Arial" panose="020B0604020202020204" pitchFamily="34" charset="0"/>
                <a:cs typeface="Arial" panose="020B0604020202020204" pitchFamily="34" charset="0"/>
              </a:rPr>
              <a:t>Use on Poster</a:t>
            </a:r>
          </a:p>
          <a:p>
            <a:pPr algn="ctr"/>
            <a:r>
              <a:rPr lang="en-US" sz="3100" dirty="0">
                <a:latin typeface="Arial" panose="020B0604020202020204" pitchFamily="34" charset="0"/>
                <a:cs typeface="Arial" panose="020B0604020202020204" pitchFamily="34" charset="0"/>
              </a:rPr>
              <a:t>Additional formats available at </a:t>
            </a:r>
            <a:r>
              <a:rPr lang="en-US" sz="3100" dirty="0" smtClean="0">
                <a:latin typeface="Arial" panose="020B0604020202020204" pitchFamily="34" charset="0"/>
                <a:cs typeface="Arial" panose="020B0604020202020204" pitchFamily="34" charset="0"/>
                <a:hlinkClick r:id="rId3"/>
              </a:rPr>
              <a:t>http://</a:t>
            </a:r>
            <a:r>
              <a:rPr lang="en-US" sz="3100" dirty="0" err="1" smtClean="0">
                <a:latin typeface="Arial" panose="020B0604020202020204" pitchFamily="34" charset="0"/>
                <a:cs typeface="Arial" panose="020B0604020202020204" pitchFamily="34" charset="0"/>
                <a:hlinkClick r:id="rId3"/>
              </a:rPr>
              <a:t>eye.hms.harvard.edu</a:t>
            </a:r>
            <a:r>
              <a:rPr lang="en-US" sz="3100" dirty="0" smtClean="0">
                <a:latin typeface="Arial" panose="020B0604020202020204" pitchFamily="34" charset="0"/>
                <a:cs typeface="Arial" panose="020B0604020202020204" pitchFamily="34" charset="0"/>
                <a:hlinkClick r:id="rId3"/>
              </a:rPr>
              <a:t>/logos</a:t>
            </a:r>
            <a:endParaRPr lang="en-US" sz="3100" dirty="0" smtClean="0">
              <a:latin typeface="Arial" panose="020B0604020202020204" pitchFamily="34" charset="0"/>
              <a:cs typeface="Arial" panose="020B0604020202020204" pitchFamily="34" charset="0"/>
            </a:endParaRPr>
          </a:p>
          <a:p>
            <a:pPr algn="ctr"/>
            <a:endParaRPr lang="en-US" sz="3100" dirty="0" smtClean="0">
              <a:latin typeface="Arial" panose="020B0604020202020204" pitchFamily="34" charset="0"/>
              <a:cs typeface="Arial" panose="020B0604020202020204" pitchFamily="34" charset="0"/>
            </a:endParaRPr>
          </a:p>
          <a:p>
            <a:pPr algn="ctr"/>
            <a:endParaRPr lang="en-US" sz="3100" u="sng" dirty="0" smtClean="0">
              <a:latin typeface="Arial" panose="020B0604020202020204" pitchFamily="34" charset="0"/>
              <a:cs typeface="Arial" panose="020B0604020202020204" pitchFamily="34" charset="0"/>
            </a:endParaRPr>
          </a:p>
          <a:p>
            <a:pPr algn="ctr"/>
            <a:endParaRPr lang="en-US" sz="3100" u="sng" dirty="0">
              <a:latin typeface="Arial" panose="020B0604020202020204" pitchFamily="34" charset="0"/>
              <a:cs typeface="Arial" panose="020B0604020202020204" pitchFamily="34" charset="0"/>
            </a:endParaRPr>
          </a:p>
          <a:p>
            <a:pPr algn="ctr"/>
            <a:endParaRPr lang="en-US" sz="4200" u="sng"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2006" y="9597608"/>
            <a:ext cx="7688441" cy="18900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2006" y="15473256"/>
            <a:ext cx="9710503" cy="186985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7556" y="20680986"/>
            <a:ext cx="6697129" cy="141157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66475" y="15502657"/>
            <a:ext cx="8657496" cy="18110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08063" y="15245380"/>
            <a:ext cx="8753229" cy="2325604"/>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7555" y="8719213"/>
            <a:ext cx="7982376" cy="3646847"/>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66474" y="9576426"/>
            <a:ext cx="9174274" cy="193242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7555" y="15648919"/>
            <a:ext cx="8816451" cy="1518529"/>
          </a:xfrm>
          <a:prstGeom prst="rect">
            <a:avLst/>
          </a:prstGeom>
        </p:spPr>
      </p:pic>
      <p:sp>
        <p:nvSpPr>
          <p:cNvPr id="21" name="Rectangle 20"/>
          <p:cNvSpPr/>
          <p:nvPr/>
        </p:nvSpPr>
        <p:spPr>
          <a:xfrm>
            <a:off x="14108064" y="2428686"/>
            <a:ext cx="27444089" cy="3177369"/>
          </a:xfrm>
          <a:prstGeom prst="rect">
            <a:avLst/>
          </a:prstGeom>
        </p:spPr>
        <p:txBody>
          <a:bodyPr wrap="square" lIns="159599" tIns="79800" rIns="159599" bIns="79800">
            <a:spAutoFit/>
          </a:bodyPr>
          <a:lstStyle/>
          <a:p>
            <a:pPr marL="498748" indent="-498748" algn="ctr">
              <a:buFont typeface="Arial" panose="020B0604020202020204" pitchFamily="34" charset="0"/>
              <a:buChar char="•"/>
            </a:pPr>
            <a:r>
              <a:rPr lang="en-US" sz="2800" dirty="0" smtClean="0">
                <a:latin typeface="Arial" panose="020B0604020202020204" pitchFamily="34" charset="0"/>
                <a:cs typeface="Arial" panose="020B0604020202020204" pitchFamily="34" charset="0"/>
              </a:rPr>
              <a:t>Please </a:t>
            </a:r>
            <a:r>
              <a:rPr lang="en-US" sz="2800" dirty="0">
                <a:latin typeface="Arial" panose="020B0604020202020204" pitchFamily="34" charset="0"/>
                <a:cs typeface="Arial" panose="020B0604020202020204" pitchFamily="34" charset="0"/>
              </a:rPr>
              <a:t>be sure to use the logos provided, which reflect the correctly branded HMS </a:t>
            </a:r>
            <a:r>
              <a:rPr lang="en-US" sz="2800" dirty="0" smtClean="0">
                <a:latin typeface="Arial" panose="020B0604020202020204" pitchFamily="34" charset="0"/>
                <a:cs typeface="Arial" panose="020B0604020202020204" pitchFamily="34" charset="0"/>
              </a:rPr>
              <a:t>Department of </a:t>
            </a:r>
            <a:r>
              <a:rPr lang="en-US" sz="2800" dirty="0">
                <a:latin typeface="Arial" panose="020B0604020202020204" pitchFamily="34" charset="0"/>
                <a:cs typeface="Arial" panose="020B0604020202020204" pitchFamily="34" charset="0"/>
              </a:rPr>
              <a:t>Ophthalmology standards, and approved logos of affiliates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and sponsors that have provided graphics). Please make sure that any additional logos comply with ARVO presentation guidelines.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98748" indent="-498748" algn="ctr">
              <a:buFont typeface="Arial" panose="020B0604020202020204" pitchFamily="34" charset="0"/>
              <a:buChar char="•"/>
            </a:pPr>
            <a:r>
              <a:rPr lang="en-US" sz="2800" dirty="0">
                <a:latin typeface="Arial" panose="020B0604020202020204" pitchFamily="34" charset="0"/>
                <a:cs typeface="Arial" panose="020B0604020202020204" pitchFamily="34" charset="0"/>
              </a:rPr>
              <a:t>Do not use industry logos, registered trademarks, trade names, or product-group messages of any defined commercial interest(s). A commercial interest is any entity producing, marketing, re-selling, or distributing health care goods or services consumed by, or used on, patients.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98748" indent="-498748" algn="ctr">
              <a:buFont typeface="Arial" panose="020B0604020202020204" pitchFamily="34" charset="0"/>
              <a:buChar char="•"/>
            </a:pPr>
            <a:r>
              <a:rPr lang="en-US" sz="2800" dirty="0">
                <a:latin typeface="Arial" panose="020B0604020202020204" pitchFamily="34" charset="0"/>
                <a:cs typeface="Arial" panose="020B0604020202020204" pitchFamily="34" charset="0"/>
              </a:rPr>
              <a:t>Use of the ARVO logo on your poster is prohibited.</a:t>
            </a:r>
          </a:p>
        </p:txBody>
      </p:sp>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93959" y="19090217"/>
            <a:ext cx="3200400" cy="3200400"/>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72367" y="19613074"/>
            <a:ext cx="4572000" cy="2702066"/>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88619" y="19359075"/>
            <a:ext cx="3044952" cy="3044952"/>
          </a:xfrm>
          <a:prstGeom prst="rect">
            <a:avLst/>
          </a:prstGeom>
        </p:spPr>
      </p:pic>
    </p:spTree>
    <p:extLst>
      <p:ext uri="{BB962C8B-B14F-4D97-AF65-F5344CB8AC3E}">
        <p14:creationId xmlns:p14="http://schemas.microsoft.com/office/powerpoint/2010/main" val="67577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2518" y="797040"/>
            <a:ext cx="51735836" cy="2407928"/>
          </a:xfrm>
          <a:prstGeom prst="rect">
            <a:avLst/>
          </a:prstGeom>
        </p:spPr>
        <p:txBody>
          <a:bodyPr wrap="square" lIns="159599" tIns="79800" rIns="159599" bIns="79800">
            <a:spAutoFit/>
          </a:bodyPr>
          <a:lstStyle/>
          <a:p>
            <a:pPr algn="ctr"/>
            <a:r>
              <a:rPr lang="en-US" sz="4200" b="1" dirty="0">
                <a:latin typeface="Arial" panose="020B0604020202020204" pitchFamily="34" charset="0"/>
                <a:cs typeface="Arial" panose="020B0604020202020204" pitchFamily="34" charset="0"/>
              </a:rPr>
              <a:t>Logos of </a:t>
            </a:r>
            <a:r>
              <a:rPr lang="en-US" sz="4200" b="1" dirty="0" smtClean="0">
                <a:latin typeface="Arial" panose="020B0604020202020204" pitchFamily="34" charset="0"/>
                <a:cs typeface="Arial" panose="020B0604020202020204" pitchFamily="34" charset="0"/>
              </a:rPr>
              <a:t>Institutes, Centers of Excellence, and Funding Sources  for </a:t>
            </a:r>
            <a:r>
              <a:rPr lang="en-US" sz="4200" b="1" dirty="0">
                <a:latin typeface="Arial" panose="020B0604020202020204" pitchFamily="34" charset="0"/>
                <a:cs typeface="Arial" panose="020B0604020202020204" pitchFamily="34" charset="0"/>
              </a:rPr>
              <a:t>Use on Poster</a:t>
            </a:r>
          </a:p>
          <a:p>
            <a:pPr algn="ctr"/>
            <a:r>
              <a:rPr lang="en-US" sz="3100" dirty="0">
                <a:latin typeface="Arial" panose="020B0604020202020204" pitchFamily="34" charset="0"/>
                <a:cs typeface="Arial" panose="020B0604020202020204" pitchFamily="34" charset="0"/>
              </a:rPr>
              <a:t>Additional formats available at </a:t>
            </a:r>
            <a:r>
              <a:rPr lang="en-US" sz="3100" u="sng" dirty="0">
                <a:latin typeface="Arial" panose="020B0604020202020204" pitchFamily="34" charset="0"/>
                <a:cs typeface="Arial" panose="020B0604020202020204" pitchFamily="34" charset="0"/>
                <a:hlinkClick r:id="rId2"/>
              </a:rPr>
              <a:t>http://eye.hms.harvard.edu/</a:t>
            </a:r>
            <a:r>
              <a:rPr lang="en-US" sz="3100" u="sng" dirty="0" smtClean="0">
                <a:latin typeface="Arial" panose="020B0604020202020204" pitchFamily="34" charset="0"/>
                <a:cs typeface="Arial" panose="020B0604020202020204" pitchFamily="34" charset="0"/>
                <a:hlinkClick r:id="rId2"/>
              </a:rPr>
              <a:t>logos</a:t>
            </a:r>
            <a:endParaRPr lang="en-US" sz="3100" u="sng" dirty="0" smtClean="0">
              <a:latin typeface="Arial" panose="020B0604020202020204" pitchFamily="34" charset="0"/>
              <a:cs typeface="Arial" panose="020B0604020202020204" pitchFamily="34" charset="0"/>
            </a:endParaRPr>
          </a:p>
          <a:p>
            <a:pPr algn="ctr"/>
            <a:endParaRPr lang="en-US" sz="3100" u="sng" dirty="0">
              <a:latin typeface="Arial" panose="020B0604020202020204" pitchFamily="34" charset="0"/>
              <a:cs typeface="Arial" panose="020B0604020202020204" pitchFamily="34" charset="0"/>
            </a:endParaRPr>
          </a:p>
          <a:p>
            <a:pPr algn="ctr"/>
            <a:endParaRPr lang="en-US" sz="4200"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987" y="24307156"/>
            <a:ext cx="6910700" cy="18525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8062" y="8331967"/>
            <a:ext cx="9803226" cy="17255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8747" y="8386971"/>
            <a:ext cx="6373736" cy="16155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66473" y="8360026"/>
            <a:ext cx="9148030" cy="166939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1576" y="8409740"/>
            <a:ext cx="6824685" cy="173465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3749" y="12506418"/>
            <a:ext cx="10454003" cy="166939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8998" y="12483866"/>
            <a:ext cx="8763280" cy="17145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65130" y="17036268"/>
            <a:ext cx="4867061" cy="192302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7554" y="17110490"/>
            <a:ext cx="8549936" cy="2075813"/>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90923" y="23872887"/>
            <a:ext cx="7622925" cy="2596216"/>
          </a:xfrm>
          <a:prstGeom prst="rect">
            <a:avLst/>
          </a:prstGeom>
        </p:spPr>
      </p:pic>
      <p:sp>
        <p:nvSpPr>
          <p:cNvPr id="14" name="Rectangle 13"/>
          <p:cNvSpPr/>
          <p:nvPr/>
        </p:nvSpPr>
        <p:spPr>
          <a:xfrm>
            <a:off x="14108064" y="2428686"/>
            <a:ext cx="27444089" cy="3177369"/>
          </a:xfrm>
          <a:prstGeom prst="rect">
            <a:avLst/>
          </a:prstGeom>
        </p:spPr>
        <p:txBody>
          <a:bodyPr wrap="square" lIns="159599" tIns="79800" rIns="159599" bIns="79800">
            <a:spAutoFit/>
          </a:bodyPr>
          <a:lstStyle/>
          <a:p>
            <a:pPr marL="498748" indent="-498748" algn="ctr">
              <a:buFont typeface="Arial" panose="020B0604020202020204" pitchFamily="34" charset="0"/>
              <a:buChar char="•"/>
            </a:pPr>
            <a:r>
              <a:rPr lang="en-US" sz="2800" dirty="0" smtClean="0">
                <a:latin typeface="Arial" panose="020B0604020202020204" pitchFamily="34" charset="0"/>
                <a:cs typeface="Arial" panose="020B0604020202020204" pitchFamily="34" charset="0"/>
              </a:rPr>
              <a:t>Please </a:t>
            </a:r>
            <a:r>
              <a:rPr lang="en-US" sz="2800" dirty="0">
                <a:latin typeface="Arial" panose="020B0604020202020204" pitchFamily="34" charset="0"/>
                <a:cs typeface="Arial" panose="020B0604020202020204" pitchFamily="34" charset="0"/>
              </a:rPr>
              <a:t>be sure to use the logos provided, which reflect the correctly branded HMS </a:t>
            </a:r>
            <a:r>
              <a:rPr lang="en-US" sz="2800" dirty="0" smtClean="0">
                <a:latin typeface="Arial" panose="020B0604020202020204" pitchFamily="34" charset="0"/>
                <a:cs typeface="Arial" panose="020B0604020202020204" pitchFamily="34" charset="0"/>
              </a:rPr>
              <a:t>Department of </a:t>
            </a:r>
            <a:r>
              <a:rPr lang="en-US" sz="2800" dirty="0">
                <a:latin typeface="Arial" panose="020B0604020202020204" pitchFamily="34" charset="0"/>
                <a:cs typeface="Arial" panose="020B0604020202020204" pitchFamily="34" charset="0"/>
              </a:rPr>
              <a:t>Ophthalmology standards, and approved logos of affiliates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and sponsors that have provided graphics). Please make sure that any additional logos comply with ARVO presentation guidelines.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98748" indent="-498748" algn="ctr">
              <a:buFont typeface="Arial" panose="020B0604020202020204" pitchFamily="34" charset="0"/>
              <a:buChar char="•"/>
            </a:pPr>
            <a:r>
              <a:rPr lang="en-US" sz="2800" dirty="0">
                <a:latin typeface="Arial" panose="020B0604020202020204" pitchFamily="34" charset="0"/>
                <a:cs typeface="Arial" panose="020B0604020202020204" pitchFamily="34" charset="0"/>
              </a:rPr>
              <a:t>Do not use industry logos, registered trademarks, trade names, or product-group messages of any defined commercial interest(s). A commercial interest is any entity producing, marketing, re-selling, or distributing health care goods or services consumed by, or used on, patients.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98748" indent="-498748" algn="ctr">
              <a:buFont typeface="Arial" panose="020B0604020202020204" pitchFamily="34" charset="0"/>
              <a:buChar char="•"/>
            </a:pPr>
            <a:r>
              <a:rPr lang="en-US" sz="2800" dirty="0">
                <a:latin typeface="Arial" panose="020B0604020202020204" pitchFamily="34" charset="0"/>
                <a:cs typeface="Arial" panose="020B0604020202020204" pitchFamily="34" charset="0"/>
              </a:rPr>
              <a:t>Use of the ARVO logo on your poster is prohibited.</a:t>
            </a:r>
          </a:p>
        </p:txBody>
      </p:sp>
    </p:spTree>
    <p:extLst>
      <p:ext uri="{BB962C8B-B14F-4D97-AF65-F5344CB8AC3E}">
        <p14:creationId xmlns:p14="http://schemas.microsoft.com/office/powerpoint/2010/main" val="1244596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884</Words>
  <Application>Microsoft Office PowerPoint</Application>
  <PresentationFormat>Custom</PresentationFormat>
  <Paragraphs>140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Birmingham</dc:creator>
  <cp:lastModifiedBy>Durkee, Beth</cp:lastModifiedBy>
  <cp:revision>212</cp:revision>
  <cp:lastPrinted>2017-03-07T16:48:26Z</cp:lastPrinted>
  <dcterms:created xsi:type="dcterms:W3CDTF">2013-03-14T19:28:20Z</dcterms:created>
  <dcterms:modified xsi:type="dcterms:W3CDTF">2017-03-10T20:30:44Z</dcterms:modified>
</cp:coreProperties>
</file>